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Lst>
  <p:sldSz cx="5486400" cy="8229600"/>
  <p:notesSz cx="5486400" cy="82296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 Id="rId33" Type="http://schemas.openxmlformats.org/officeDocument/2006/relationships/slide" Target="slides/slide28.xml"/><Relationship Id="rId34" Type="http://schemas.openxmlformats.org/officeDocument/2006/relationships/slide" Target="slides/slide29.xml"/><Relationship Id="rId35" Type="http://schemas.openxmlformats.org/officeDocument/2006/relationships/slide" Target="slides/slide30.xml"/><Relationship Id="rId36" Type="http://schemas.openxmlformats.org/officeDocument/2006/relationships/slide" Target="slides/slide31.xml"/><Relationship Id="rId37" Type="http://schemas.openxmlformats.org/officeDocument/2006/relationships/slide" Target="slides/slide3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11480" y="2551176"/>
            <a:ext cx="4663440" cy="1728216"/>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822960" y="4608576"/>
            <a:ext cx="3840480" cy="205740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274320" y="1892808"/>
            <a:ext cx="2386584" cy="5431536"/>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2825496" y="1892808"/>
            <a:ext cx="2386584" cy="5431536"/>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4320" y="329184"/>
            <a:ext cx="4937760" cy="1316736"/>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274320" y="1892808"/>
            <a:ext cx="4937760" cy="5431536"/>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1865376" y="7653528"/>
            <a:ext cx="1755648" cy="41148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274320" y="7653528"/>
            <a:ext cx="1261872" cy="4114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3950208" y="7653528"/>
            <a:ext cx="1261872" cy="4114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0.png"/><Relationship Id="rId3" Type="http://schemas.openxmlformats.org/officeDocument/2006/relationships/image" Target="../media/image4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2.png"/><Relationship Id="rId3" Type="http://schemas.openxmlformats.org/officeDocument/2006/relationships/image" Target="../media/image43.png"/><Relationship Id="rId4" Type="http://schemas.openxmlformats.org/officeDocument/2006/relationships/image" Target="../media/image4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5.png"/><Relationship Id="rId3" Type="http://schemas.openxmlformats.org/officeDocument/2006/relationships/image" Target="../media/image46.png"/><Relationship Id="rId4" Type="http://schemas.openxmlformats.org/officeDocument/2006/relationships/image" Target="../media/image47.png"/><Relationship Id="rId5" Type="http://schemas.openxmlformats.org/officeDocument/2006/relationships/image" Target="../media/image48.png"/><Relationship Id="rId6" Type="http://schemas.openxmlformats.org/officeDocument/2006/relationships/image" Target="../media/image49.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0.png"/><Relationship Id="rId3" Type="http://schemas.openxmlformats.org/officeDocument/2006/relationships/image" Target="../media/image5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2.png"/><Relationship Id="rId3" Type="http://schemas.openxmlformats.org/officeDocument/2006/relationships/image" Target="../media/image53.png"/><Relationship Id="rId4" Type="http://schemas.openxmlformats.org/officeDocument/2006/relationships/image" Target="../media/image54.png"/><Relationship Id="rId5" Type="http://schemas.openxmlformats.org/officeDocument/2006/relationships/image" Target="../media/image55.png"/><Relationship Id="rId6" Type="http://schemas.openxmlformats.org/officeDocument/2006/relationships/image" Target="../media/image56.png"/><Relationship Id="rId7" Type="http://schemas.openxmlformats.org/officeDocument/2006/relationships/image" Target="../media/image5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8.png"/><Relationship Id="rId3" Type="http://schemas.openxmlformats.org/officeDocument/2006/relationships/image" Target="../media/image59.png"/><Relationship Id="rId4" Type="http://schemas.openxmlformats.org/officeDocument/2006/relationships/image" Target="../media/image60.png"/><Relationship Id="rId5" Type="http://schemas.openxmlformats.org/officeDocument/2006/relationships/image" Target="../media/image61.png"/><Relationship Id="rId6" Type="http://schemas.openxmlformats.org/officeDocument/2006/relationships/image" Target="../media/image62.png"/><Relationship Id="rId7" Type="http://schemas.openxmlformats.org/officeDocument/2006/relationships/image" Target="../media/image6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4.png"/><Relationship Id="rId3" Type="http://schemas.openxmlformats.org/officeDocument/2006/relationships/image" Target="../media/image65.png"/><Relationship Id="rId4" Type="http://schemas.openxmlformats.org/officeDocument/2006/relationships/image" Target="../media/image66.png"/><Relationship Id="rId5" Type="http://schemas.openxmlformats.org/officeDocument/2006/relationships/image" Target="../media/image67.png"/><Relationship Id="rId6" Type="http://schemas.openxmlformats.org/officeDocument/2006/relationships/image" Target="../media/image68.png"/><Relationship Id="rId7" Type="http://schemas.openxmlformats.org/officeDocument/2006/relationships/image" Target="../media/image6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0.png"/><Relationship Id="rId3" Type="http://schemas.openxmlformats.org/officeDocument/2006/relationships/image" Target="../media/image71.png"/><Relationship Id="rId4" Type="http://schemas.openxmlformats.org/officeDocument/2006/relationships/image" Target="../media/image7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3.png"/><Relationship Id="rId3" Type="http://schemas.openxmlformats.org/officeDocument/2006/relationships/image" Target="../media/image7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 Id="rId9" Type="http://schemas.openxmlformats.org/officeDocument/2006/relationships/image" Target="../media/image8.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7.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8.png"/><Relationship Id="rId3" Type="http://schemas.openxmlformats.org/officeDocument/2006/relationships/image" Target="../media/image79.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0.png"/><Relationship Id="rId3" Type="http://schemas.openxmlformats.org/officeDocument/2006/relationships/image" Target="../media/image8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3.png"/><Relationship Id="rId3" Type="http://schemas.openxmlformats.org/officeDocument/2006/relationships/image" Target="../media/image84.png"/><Relationship Id="rId4" Type="http://schemas.openxmlformats.org/officeDocument/2006/relationships/image" Target="../media/image85.png"/><Relationship Id="rId5" Type="http://schemas.openxmlformats.org/officeDocument/2006/relationships/image" Target="../media/image86.png"/><Relationship Id="rId6" Type="http://schemas.openxmlformats.org/officeDocument/2006/relationships/image" Target="../media/image87.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8.png"/><Relationship Id="rId3" Type="http://schemas.openxmlformats.org/officeDocument/2006/relationships/image" Target="../media/image89.png"/><Relationship Id="rId4" Type="http://schemas.openxmlformats.org/officeDocument/2006/relationships/image" Target="../media/image90.png"/><Relationship Id="rId5" Type="http://schemas.openxmlformats.org/officeDocument/2006/relationships/image" Target="../media/image9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92.png"/><Relationship Id="rId3" Type="http://schemas.openxmlformats.org/officeDocument/2006/relationships/image" Target="../media/image93.png"/><Relationship Id="rId4" Type="http://schemas.openxmlformats.org/officeDocument/2006/relationships/image" Target="../media/image94.png"/><Relationship Id="rId5" Type="http://schemas.openxmlformats.org/officeDocument/2006/relationships/image" Target="../media/image95.png"/><Relationship Id="rId6" Type="http://schemas.openxmlformats.org/officeDocument/2006/relationships/image" Target="../media/image96.png"/><Relationship Id="rId7" Type="http://schemas.openxmlformats.org/officeDocument/2006/relationships/image" Target="../media/image97.png"/><Relationship Id="rId8" Type="http://schemas.openxmlformats.org/officeDocument/2006/relationships/image" Target="../media/image9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9.png"/><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 Id="rId7" Type="http://schemas.openxmlformats.org/officeDocument/2006/relationships/image" Target="../media/image14.png"/><Relationship Id="rId8" Type="http://schemas.openxmlformats.org/officeDocument/2006/relationships/image" Target="../media/image15.png"/><Relationship Id="rId9" Type="http://schemas.openxmlformats.org/officeDocument/2006/relationships/image" Target="../media/image16.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99.png"/><Relationship Id="rId3" Type="http://schemas.openxmlformats.org/officeDocument/2006/relationships/image" Target="../media/image100.png"/><Relationship Id="rId4" Type="http://schemas.openxmlformats.org/officeDocument/2006/relationships/image" Target="../media/image101.png"/><Relationship Id="rId5" Type="http://schemas.openxmlformats.org/officeDocument/2006/relationships/image" Target="../media/image10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3.png"/><Relationship Id="rId3" Type="http://schemas.openxmlformats.org/officeDocument/2006/relationships/image" Target="../media/image104.png"/><Relationship Id="rId4" Type="http://schemas.openxmlformats.org/officeDocument/2006/relationships/image" Target="../media/image105.png"/><Relationship Id="rId5" Type="http://schemas.openxmlformats.org/officeDocument/2006/relationships/image" Target="../media/image106.png"/><Relationship Id="rId6" Type="http://schemas.openxmlformats.org/officeDocument/2006/relationships/image" Target="../media/image107.png"/><Relationship Id="rId7" Type="http://schemas.openxmlformats.org/officeDocument/2006/relationships/image" Target="../media/image108.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9.png"/><Relationship Id="rId3" Type="http://schemas.openxmlformats.org/officeDocument/2006/relationships/image" Target="../media/image110.png"/><Relationship Id="rId4" Type="http://schemas.openxmlformats.org/officeDocument/2006/relationships/image" Target="../media/image11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7.png"/><Relationship Id="rId3" Type="http://schemas.openxmlformats.org/officeDocument/2006/relationships/image" Target="../media/image18.png"/><Relationship Id="rId4" Type="http://schemas.openxmlformats.org/officeDocument/2006/relationships/image" Target="../media/image19.png"/><Relationship Id="rId5" Type="http://schemas.openxmlformats.org/officeDocument/2006/relationships/image" Target="../media/image2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1.png"/><Relationship Id="rId3" Type="http://schemas.openxmlformats.org/officeDocument/2006/relationships/image" Target="../media/image22.png"/><Relationship Id="rId4" Type="http://schemas.openxmlformats.org/officeDocument/2006/relationships/image" Target="../media/image23.png"/><Relationship Id="rId5" Type="http://schemas.openxmlformats.org/officeDocument/2006/relationships/image" Target="../media/image2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5.png"/><Relationship Id="rId3" Type="http://schemas.openxmlformats.org/officeDocument/2006/relationships/image" Target="../media/image26.png"/><Relationship Id="rId4" Type="http://schemas.openxmlformats.org/officeDocument/2006/relationships/image" Target="../media/image27.png"/><Relationship Id="rId5" Type="http://schemas.openxmlformats.org/officeDocument/2006/relationships/image" Target="../media/image28.png"/><Relationship Id="rId6" Type="http://schemas.openxmlformats.org/officeDocument/2006/relationships/image" Target="../media/image2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0.png"/><Relationship Id="rId3" Type="http://schemas.openxmlformats.org/officeDocument/2006/relationships/image" Target="../media/image31.png"/><Relationship Id="rId4" Type="http://schemas.openxmlformats.org/officeDocument/2006/relationships/image" Target="../media/image32.png"/><Relationship Id="rId5" Type="http://schemas.openxmlformats.org/officeDocument/2006/relationships/image" Target="../media/image3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4.png"/><Relationship Id="rId3" Type="http://schemas.openxmlformats.org/officeDocument/2006/relationships/image" Target="../media/image35.png"/><Relationship Id="rId4" Type="http://schemas.openxmlformats.org/officeDocument/2006/relationships/image" Target="../media/image3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7.png"/><Relationship Id="rId3" Type="http://schemas.openxmlformats.org/officeDocument/2006/relationships/image" Target="../media/image38.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431124" y="646430"/>
            <a:ext cx="2623185" cy="726440"/>
          </a:xfrm>
          <a:prstGeom prst="rect">
            <a:avLst/>
          </a:prstGeom>
        </p:spPr>
        <p:txBody>
          <a:bodyPr wrap="square" lIns="0" tIns="12700" rIns="0" bIns="0" rtlCol="0" vert="horz">
            <a:spAutoFit/>
          </a:bodyPr>
          <a:lstStyle/>
          <a:p>
            <a:pPr algn="ctr" marL="635">
              <a:lnSpc>
                <a:spcPts val="1860"/>
              </a:lnSpc>
              <a:spcBef>
                <a:spcPts val="100"/>
              </a:spcBef>
            </a:pPr>
            <a:r>
              <a:rPr dirty="0" sz="1600">
                <a:solidFill>
                  <a:srgbClr val="010202"/>
                </a:solidFill>
                <a:latin typeface="Times New Roman"/>
                <a:cs typeface="Times New Roman"/>
              </a:rPr>
              <a:t>Chapter</a:t>
            </a:r>
            <a:r>
              <a:rPr dirty="0" sz="1600" spc="-10">
                <a:solidFill>
                  <a:srgbClr val="010202"/>
                </a:solidFill>
                <a:latin typeface="Times New Roman"/>
                <a:cs typeface="Times New Roman"/>
              </a:rPr>
              <a:t> </a:t>
            </a:r>
            <a:r>
              <a:rPr dirty="0" sz="1600">
                <a:solidFill>
                  <a:srgbClr val="010202"/>
                </a:solidFill>
                <a:latin typeface="Times New Roman"/>
                <a:cs typeface="Times New Roman"/>
              </a:rPr>
              <a:t>7</a:t>
            </a:r>
            <a:endParaRPr sz="1600">
              <a:latin typeface="Times New Roman"/>
              <a:cs typeface="Times New Roman"/>
            </a:endParaRPr>
          </a:p>
          <a:p>
            <a:pPr algn="ctr" marL="12700" marR="5080" indent="11430">
              <a:lnSpc>
                <a:spcPts val="1800"/>
              </a:lnSpc>
              <a:spcBef>
                <a:spcPts val="100"/>
              </a:spcBef>
            </a:pPr>
            <a:r>
              <a:rPr dirty="0" sz="1600" spc="-5">
                <a:solidFill>
                  <a:srgbClr val="010202"/>
                </a:solidFill>
                <a:latin typeface="Times New Roman"/>
                <a:cs typeface="Times New Roman"/>
              </a:rPr>
              <a:t>PHASE EQUILIBRIUM IN A  ONE-COMPONENT</a:t>
            </a:r>
            <a:r>
              <a:rPr dirty="0" sz="1600" spc="-120">
                <a:solidFill>
                  <a:srgbClr val="010202"/>
                </a:solidFill>
                <a:latin typeface="Times New Roman"/>
                <a:cs typeface="Times New Roman"/>
              </a:rPr>
              <a:t> </a:t>
            </a:r>
            <a:r>
              <a:rPr dirty="0" sz="1600" spc="-5">
                <a:solidFill>
                  <a:srgbClr val="010202"/>
                </a:solidFill>
                <a:latin typeface="Times New Roman"/>
                <a:cs typeface="Times New Roman"/>
              </a:rPr>
              <a:t>SYSTEM</a:t>
            </a:r>
            <a:endParaRPr sz="1600">
              <a:latin typeface="Times New Roman"/>
              <a:cs typeface="Times New Roman"/>
            </a:endParaRPr>
          </a:p>
        </p:txBody>
      </p:sp>
      <p:sp>
        <p:nvSpPr>
          <p:cNvPr id="3" name="object 3"/>
          <p:cNvSpPr txBox="1"/>
          <p:nvPr/>
        </p:nvSpPr>
        <p:spPr>
          <a:xfrm>
            <a:off x="405665" y="1646071"/>
            <a:ext cx="4681855" cy="5819775"/>
          </a:xfrm>
          <a:prstGeom prst="rect">
            <a:avLst/>
          </a:prstGeom>
        </p:spPr>
        <p:txBody>
          <a:bodyPr wrap="square" lIns="0" tIns="12700" rIns="0" bIns="0" rtlCol="0" vert="horz">
            <a:spAutoFit/>
          </a:bodyPr>
          <a:lstStyle/>
          <a:p>
            <a:pPr marL="1733550">
              <a:lnSpc>
                <a:spcPct val="100000"/>
              </a:lnSpc>
              <a:spcBef>
                <a:spcPts val="100"/>
              </a:spcBef>
            </a:pPr>
            <a:r>
              <a:rPr dirty="0" sz="1000" b="1">
                <a:solidFill>
                  <a:srgbClr val="010202"/>
                </a:solidFill>
                <a:latin typeface="Times New Roman"/>
                <a:cs typeface="Times New Roman"/>
              </a:rPr>
              <a:t>7.1</a:t>
            </a:r>
            <a:r>
              <a:rPr dirty="0" sz="1000" spc="-5" b="1">
                <a:solidFill>
                  <a:srgbClr val="010202"/>
                </a:solidFill>
                <a:latin typeface="Times New Roman"/>
                <a:cs typeface="Times New Roman"/>
              </a:rPr>
              <a:t> INTRODUCTION</a:t>
            </a:r>
            <a:endParaRPr sz="1000">
              <a:latin typeface="Times New Roman"/>
              <a:cs typeface="Times New Roman"/>
            </a:endParaRPr>
          </a:p>
          <a:p>
            <a:pPr>
              <a:lnSpc>
                <a:spcPct val="100000"/>
              </a:lnSpc>
              <a:spcBef>
                <a:spcPts val="10"/>
              </a:spcBef>
            </a:pPr>
            <a:endParaRPr sz="1050">
              <a:latin typeface="Times New Roman"/>
              <a:cs typeface="Times New Roman"/>
            </a:endParaRPr>
          </a:p>
          <a:p>
            <a:pPr algn="just" marL="51435" marR="48260" indent="-635">
              <a:lnSpc>
                <a:spcPct val="100000"/>
              </a:lnSpc>
            </a:pPr>
            <a:r>
              <a:rPr dirty="0" sz="1000" spc="-5">
                <a:solidFill>
                  <a:srgbClr val="010202"/>
                </a:solidFill>
                <a:latin typeface="Times New Roman"/>
                <a:cs typeface="Times New Roman"/>
              </a:rPr>
              <a:t>The intensive thermodynamic properties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are temperature, pressure, and the  </a:t>
            </a:r>
            <a:r>
              <a:rPr dirty="0" sz="1000">
                <a:solidFill>
                  <a:srgbClr val="010202"/>
                </a:solidFill>
                <a:latin typeface="Times New Roman"/>
                <a:cs typeface="Times New Roman"/>
              </a:rPr>
              <a:t>chemical potentials of the various species occurring in the system, and these properties  </a:t>
            </a:r>
            <a:r>
              <a:rPr dirty="0" sz="1000" spc="-5">
                <a:solidFill>
                  <a:srgbClr val="010202"/>
                </a:solidFill>
                <a:latin typeface="Times New Roman"/>
                <a:cs typeface="Times New Roman"/>
              </a:rPr>
              <a:t>are measures of potentials of one kind or</a:t>
            </a:r>
            <a:r>
              <a:rPr dirty="0" sz="1000" spc="-10">
                <a:solidFill>
                  <a:srgbClr val="010202"/>
                </a:solidFill>
                <a:latin typeface="Times New Roman"/>
                <a:cs typeface="Times New Roman"/>
              </a:rPr>
              <a:t> </a:t>
            </a:r>
            <a:r>
              <a:rPr dirty="0" sz="1000" spc="-15">
                <a:solidFill>
                  <a:srgbClr val="010202"/>
                </a:solidFill>
                <a:latin typeface="Times New Roman"/>
                <a:cs typeface="Times New Roman"/>
              </a:rPr>
              <a:t>another.</a:t>
            </a:r>
            <a:endParaRPr sz="1000">
              <a:latin typeface="Times New Roman"/>
              <a:cs typeface="Times New Roman"/>
            </a:endParaRPr>
          </a:p>
          <a:p>
            <a:pPr algn="just" marL="51435" marR="45085" indent="127000">
              <a:lnSpc>
                <a:spcPct val="100000"/>
              </a:lnSpc>
            </a:pPr>
            <a:r>
              <a:rPr dirty="0" sz="1000" spc="-5">
                <a:solidFill>
                  <a:srgbClr val="010202"/>
                </a:solidFill>
                <a:latin typeface="Times New Roman"/>
                <a:cs typeface="Times New Roman"/>
              </a:rPr>
              <a:t>The temperature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measure of the potential or intensity of heat in the  system, and temperature is thus </a:t>
            </a:r>
            <a:r>
              <a:rPr dirty="0" sz="1000">
                <a:solidFill>
                  <a:srgbClr val="010202"/>
                </a:solidFill>
                <a:latin typeface="Times New Roman"/>
                <a:cs typeface="Times New Roman"/>
              </a:rPr>
              <a:t>a </a:t>
            </a:r>
            <a:r>
              <a:rPr dirty="0" sz="1000" spc="-5">
                <a:solidFill>
                  <a:srgbClr val="010202"/>
                </a:solidFill>
                <a:latin typeface="Times New Roman"/>
                <a:cs typeface="Times New Roman"/>
              </a:rPr>
              <a:t>measure of the tendency for heat to leave the system.  For </a:t>
            </a:r>
            <a:r>
              <a:rPr dirty="0" sz="1000">
                <a:solidFill>
                  <a:srgbClr val="010202"/>
                </a:solidFill>
                <a:latin typeface="Times New Roman"/>
                <a:cs typeface="Times New Roman"/>
              </a:rPr>
              <a:t>example, if two parts of a system are at </a:t>
            </a:r>
            <a:r>
              <a:rPr dirty="0" sz="1000" spc="-5">
                <a:solidFill>
                  <a:srgbClr val="010202"/>
                </a:solidFill>
                <a:latin typeface="Times New Roman"/>
                <a:cs typeface="Times New Roman"/>
              </a:rPr>
              <a:t>different </a:t>
            </a:r>
            <a:r>
              <a:rPr dirty="0" sz="1000">
                <a:solidFill>
                  <a:srgbClr val="010202"/>
                </a:solidFill>
                <a:latin typeface="Times New Roman"/>
                <a:cs typeface="Times New Roman"/>
              </a:rPr>
              <a:t>temperatures, a</a:t>
            </a:r>
            <a:r>
              <a:rPr dirty="0" sz="1000" spc="155">
                <a:solidFill>
                  <a:srgbClr val="010202"/>
                </a:solidFill>
                <a:latin typeface="Times New Roman"/>
                <a:cs typeface="Times New Roman"/>
              </a:rPr>
              <a:t> </a:t>
            </a:r>
            <a:r>
              <a:rPr dirty="0" sz="1000">
                <a:solidFill>
                  <a:srgbClr val="010202"/>
                </a:solidFill>
                <a:latin typeface="Times New Roman"/>
                <a:cs typeface="Times New Roman"/>
              </a:rPr>
              <a:t>heatpotential  gradient exists which produces a driving force for the transport of heat down the </a:t>
            </a:r>
            <a:r>
              <a:rPr dirty="0" sz="1000" spc="-5">
                <a:solidFill>
                  <a:srgbClr val="010202"/>
                </a:solidFill>
                <a:latin typeface="Times New Roman"/>
                <a:cs typeface="Times New Roman"/>
              </a:rPr>
              <a:t>gradient  </a:t>
            </a:r>
            <a:r>
              <a:rPr dirty="0" sz="1000">
                <a:solidFill>
                  <a:srgbClr val="010202"/>
                </a:solidFill>
                <a:latin typeface="Times New Roman"/>
                <a:cs typeface="Times New Roman"/>
              </a:rPr>
              <a:t>from the part at the higher temperature to the part at the lower temperature. Spontaneous  heat flow occurs until the thermal gradient has been eliminated, in which state the heat is  </a:t>
            </a:r>
            <a:r>
              <a:rPr dirty="0" sz="1000" spc="-5">
                <a:solidFill>
                  <a:srgbClr val="010202"/>
                </a:solidFill>
                <a:latin typeface="Times New Roman"/>
                <a:cs typeface="Times New Roman"/>
              </a:rPr>
              <a:t>distributed at uniform intensity throughout the system. Thermal equilibrium is thus  </a:t>
            </a:r>
            <a:r>
              <a:rPr dirty="0" sz="1000">
                <a:solidFill>
                  <a:srgbClr val="010202"/>
                </a:solidFill>
                <a:latin typeface="Times New Roman"/>
                <a:cs typeface="Times New Roman"/>
              </a:rPr>
              <a:t>established when the heat </a:t>
            </a:r>
            <a:r>
              <a:rPr dirty="0" sz="1000" spc="-5">
                <a:solidFill>
                  <a:srgbClr val="010202"/>
                </a:solidFill>
                <a:latin typeface="Times New Roman"/>
                <a:cs typeface="Times New Roman"/>
              </a:rPr>
              <a:t>potential, </a:t>
            </a:r>
            <a:r>
              <a:rPr dirty="0" sz="1000">
                <a:solidFill>
                  <a:srgbClr val="010202"/>
                </a:solidFill>
                <a:latin typeface="Times New Roman"/>
                <a:cs typeface="Times New Roman"/>
              </a:rPr>
              <a:t>and hence the temperature, are uniform </a:t>
            </a:r>
            <a:r>
              <a:rPr dirty="0" sz="1000" spc="-5">
                <a:solidFill>
                  <a:srgbClr val="010202"/>
                </a:solidFill>
                <a:latin typeface="Times New Roman"/>
                <a:cs typeface="Times New Roman"/>
              </a:rPr>
              <a:t>throughout  the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system.</a:t>
            </a:r>
            <a:endParaRPr sz="1000">
              <a:latin typeface="Times New Roman"/>
              <a:cs typeface="Times New Roman"/>
            </a:endParaRPr>
          </a:p>
          <a:p>
            <a:pPr algn="just" marL="51435" marR="46355" indent="127000">
              <a:lnSpc>
                <a:spcPct val="100000"/>
              </a:lnSpc>
            </a:pPr>
            <a:r>
              <a:rPr dirty="0" sz="1000" spc="-5">
                <a:solidFill>
                  <a:srgbClr val="010202"/>
                </a:solidFill>
                <a:latin typeface="Times New Roman"/>
                <a:cs typeface="Times New Roman"/>
              </a:rPr>
              <a:t>The pressure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measure of its potential for </a:t>
            </a:r>
            <a:r>
              <a:rPr dirty="0" sz="1000" spc="-10">
                <a:solidFill>
                  <a:srgbClr val="010202"/>
                </a:solidFill>
                <a:latin typeface="Times New Roman"/>
                <a:cs typeface="Times New Roman"/>
              </a:rPr>
              <a:t>undergoing </a:t>
            </a:r>
            <a:r>
              <a:rPr dirty="0" sz="1000" spc="-5">
                <a:solidFill>
                  <a:srgbClr val="010202"/>
                </a:solidFill>
                <a:latin typeface="Times New Roman"/>
                <a:cs typeface="Times New Roman"/>
              </a:rPr>
              <a:t>massive  </a:t>
            </a:r>
            <a:r>
              <a:rPr dirty="0" sz="1000">
                <a:solidFill>
                  <a:srgbClr val="010202"/>
                </a:solidFill>
                <a:latin typeface="Times New Roman"/>
                <a:cs typeface="Times New Roman"/>
              </a:rPr>
              <a:t>movement by expansion or contraction. If, in a system of fixed volume, the pressure  exerted by one phase is greater than that exerted by another phase, then the tendency </a:t>
            </a:r>
            <a:r>
              <a:rPr dirty="0" sz="1000" spc="-10">
                <a:solidFill>
                  <a:srgbClr val="010202"/>
                </a:solidFill>
                <a:latin typeface="Times New Roman"/>
                <a:cs typeface="Times New Roman"/>
              </a:rPr>
              <a:t>of  </a:t>
            </a:r>
            <a:r>
              <a:rPr dirty="0" sz="1000">
                <a:solidFill>
                  <a:srgbClr val="010202"/>
                </a:solidFill>
                <a:latin typeface="Times New Roman"/>
                <a:cs typeface="Times New Roman"/>
              </a:rPr>
              <a:t>the first phase to expand exceeds that of the second phase. The pressure gradient is the  driving force for expansion of the first phase, which decreases its pressure and hence its  tendency for further expansion, and contraction of the second phase, which increases its  pressure and hence its tendency to resist further contraction. Mechanical equilibrium is  established when the massive movement of the two phases has occurred to the extent </a:t>
            </a:r>
            <a:r>
              <a:rPr dirty="0" sz="1000" spc="-5">
                <a:solidFill>
                  <a:srgbClr val="010202"/>
                </a:solidFill>
                <a:latin typeface="Times New Roman"/>
                <a:cs typeface="Times New Roman"/>
              </a:rPr>
              <a:t>that  the pressure gradient has been eliminated, in which state the pressure is uniform  throughout the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system.</a:t>
            </a:r>
            <a:endParaRPr sz="1000">
              <a:latin typeface="Times New Roman"/>
              <a:cs typeface="Times New Roman"/>
            </a:endParaRPr>
          </a:p>
          <a:p>
            <a:pPr algn="just" marL="50800" marR="43180" indent="130175">
              <a:lnSpc>
                <a:spcPct val="100000"/>
              </a:lnSpc>
            </a:pPr>
            <a:r>
              <a:rPr dirty="0" sz="1000">
                <a:solidFill>
                  <a:srgbClr val="010202"/>
                </a:solidFill>
                <a:latin typeface="Times New Roman"/>
                <a:cs typeface="Times New Roman"/>
              </a:rPr>
              <a:t>The chemical potential of the species </a:t>
            </a:r>
            <a:r>
              <a:rPr dirty="0" sz="1000" i="1">
                <a:solidFill>
                  <a:srgbClr val="010202"/>
                </a:solidFill>
                <a:latin typeface="Times New Roman"/>
                <a:cs typeface="Times New Roman"/>
              </a:rPr>
              <a:t>i </a:t>
            </a:r>
            <a:r>
              <a:rPr dirty="0" sz="1000">
                <a:solidFill>
                  <a:srgbClr val="010202"/>
                </a:solidFill>
                <a:latin typeface="Times New Roman"/>
                <a:cs typeface="Times New Roman"/>
              </a:rPr>
              <a:t>in a phase is a measure of the tendency of the  species </a:t>
            </a:r>
            <a:r>
              <a:rPr dirty="0" sz="1000" i="1">
                <a:solidFill>
                  <a:srgbClr val="010202"/>
                </a:solidFill>
                <a:latin typeface="Times New Roman"/>
                <a:cs typeface="Times New Roman"/>
              </a:rPr>
              <a:t>i </a:t>
            </a:r>
            <a:r>
              <a:rPr dirty="0" sz="1000">
                <a:solidFill>
                  <a:srgbClr val="010202"/>
                </a:solidFill>
                <a:latin typeface="Times New Roman"/>
                <a:cs typeface="Times New Roman"/>
              </a:rPr>
              <a:t>to leave the phase. It is thus a measure of the “chemical pressure” exerted by </a:t>
            </a:r>
            <a:r>
              <a:rPr dirty="0" sz="1000" i="1">
                <a:solidFill>
                  <a:srgbClr val="010202"/>
                </a:solidFill>
                <a:latin typeface="Times New Roman"/>
                <a:cs typeface="Times New Roman"/>
              </a:rPr>
              <a:t>i </a:t>
            </a:r>
            <a:r>
              <a:rPr dirty="0" sz="1000">
                <a:solidFill>
                  <a:srgbClr val="010202"/>
                </a:solidFill>
                <a:latin typeface="Times New Roman"/>
                <a:cs typeface="Times New Roman"/>
              </a:rPr>
              <a:t>in  the phase. If the chemical potential of </a:t>
            </a:r>
            <a:r>
              <a:rPr dirty="0" sz="1000" i="1">
                <a:solidFill>
                  <a:srgbClr val="010202"/>
                </a:solidFill>
                <a:latin typeface="Times New Roman"/>
                <a:cs typeface="Times New Roman"/>
              </a:rPr>
              <a:t>i </a:t>
            </a:r>
            <a:r>
              <a:rPr dirty="0" sz="1000">
                <a:solidFill>
                  <a:srgbClr val="010202"/>
                </a:solidFill>
                <a:latin typeface="Times New Roman"/>
                <a:cs typeface="Times New Roman"/>
              </a:rPr>
              <a:t>has </a:t>
            </a:r>
            <a:r>
              <a:rPr dirty="0" sz="1000" spc="-5">
                <a:solidFill>
                  <a:srgbClr val="010202"/>
                </a:solidFill>
                <a:latin typeface="Times New Roman"/>
                <a:cs typeface="Times New Roman"/>
              </a:rPr>
              <a:t>different </a:t>
            </a:r>
            <a:r>
              <a:rPr dirty="0" sz="1000">
                <a:solidFill>
                  <a:srgbClr val="010202"/>
                </a:solidFill>
                <a:latin typeface="Times New Roman"/>
                <a:cs typeface="Times New Roman"/>
              </a:rPr>
              <a:t>values in </a:t>
            </a:r>
            <a:r>
              <a:rPr dirty="0" sz="1000" spc="-5">
                <a:solidFill>
                  <a:srgbClr val="010202"/>
                </a:solidFill>
                <a:latin typeface="Times New Roman"/>
                <a:cs typeface="Times New Roman"/>
              </a:rPr>
              <a:t>different </a:t>
            </a:r>
            <a:r>
              <a:rPr dirty="0" sz="1000">
                <a:solidFill>
                  <a:srgbClr val="010202"/>
                </a:solidFill>
                <a:latin typeface="Times New Roman"/>
                <a:cs typeface="Times New Roman"/>
              </a:rPr>
              <a:t>phases of the  system, which are at the same temperature and pressure, then, as the escaping tendencies  </a:t>
            </a:r>
            <a:r>
              <a:rPr dirty="0" sz="1000" spc="-10">
                <a:solidFill>
                  <a:srgbClr val="010202"/>
                </a:solidFill>
                <a:latin typeface="Times New Roman"/>
                <a:cs typeface="Times New Roman"/>
              </a:rPr>
              <a:t>differ, </a:t>
            </a:r>
            <a:r>
              <a:rPr dirty="0" sz="1000">
                <a:solidFill>
                  <a:srgbClr val="010202"/>
                </a:solidFill>
                <a:latin typeface="Times New Roman"/>
                <a:cs typeface="Times New Roman"/>
              </a:rPr>
              <a:t>the species </a:t>
            </a:r>
            <a:r>
              <a:rPr dirty="0" sz="1000" i="1">
                <a:solidFill>
                  <a:srgbClr val="010202"/>
                </a:solidFill>
                <a:latin typeface="Times New Roman"/>
                <a:cs typeface="Times New Roman"/>
              </a:rPr>
              <a:t>i </a:t>
            </a:r>
            <a:r>
              <a:rPr dirty="0" sz="1000">
                <a:solidFill>
                  <a:srgbClr val="010202"/>
                </a:solidFill>
                <a:latin typeface="Times New Roman"/>
                <a:cs typeface="Times New Roman"/>
              </a:rPr>
              <a:t>will tend to move from the phases in which it occurs at the </a:t>
            </a:r>
            <a:r>
              <a:rPr dirty="0" sz="1000" spc="-5">
                <a:solidFill>
                  <a:srgbClr val="010202"/>
                </a:solidFill>
                <a:latin typeface="Times New Roman"/>
                <a:cs typeface="Times New Roman"/>
              </a:rPr>
              <a:t>higher  </a:t>
            </a:r>
            <a:r>
              <a:rPr dirty="0" sz="1000">
                <a:solidFill>
                  <a:srgbClr val="010202"/>
                </a:solidFill>
                <a:latin typeface="Times New Roman"/>
                <a:cs typeface="Times New Roman"/>
              </a:rPr>
              <a:t>chemical potential to the phases in which it occurs at the lower chemical potential. </a:t>
            </a:r>
            <a:r>
              <a:rPr dirty="0" sz="1000" spc="-5">
                <a:solidFill>
                  <a:srgbClr val="010202"/>
                </a:solidFill>
                <a:latin typeface="Times New Roman"/>
                <a:cs typeface="Times New Roman"/>
              </a:rPr>
              <a:t>A  </a:t>
            </a:r>
            <a:r>
              <a:rPr dirty="0" sz="1000">
                <a:solidFill>
                  <a:srgbClr val="010202"/>
                </a:solidFill>
                <a:latin typeface="Times New Roman"/>
                <a:cs typeface="Times New Roman"/>
              </a:rPr>
              <a:t>gradient in chemical potential is the driving force for chemical </a:t>
            </a:r>
            <a:r>
              <a:rPr dirty="0" sz="1000" spc="-5">
                <a:solidFill>
                  <a:srgbClr val="010202"/>
                </a:solidFill>
                <a:latin typeface="Times New Roman"/>
                <a:cs typeface="Times New Roman"/>
              </a:rPr>
              <a:t>diffusion, </a:t>
            </a:r>
            <a:r>
              <a:rPr dirty="0" sz="1000">
                <a:solidFill>
                  <a:srgbClr val="010202"/>
                </a:solidFill>
                <a:latin typeface="Times New Roman"/>
                <a:cs typeface="Times New Roman"/>
              </a:rPr>
              <a:t>and equilibrium  is attained when the species </a:t>
            </a:r>
            <a:r>
              <a:rPr dirty="0" sz="1000" i="1">
                <a:solidFill>
                  <a:srgbClr val="010202"/>
                </a:solidFill>
                <a:latin typeface="Times New Roman"/>
                <a:cs typeface="Times New Roman"/>
              </a:rPr>
              <a:t>i </a:t>
            </a:r>
            <a:r>
              <a:rPr dirty="0" sz="1000">
                <a:solidFill>
                  <a:srgbClr val="010202"/>
                </a:solidFill>
                <a:latin typeface="Times New Roman"/>
                <a:cs typeface="Times New Roman"/>
              </a:rPr>
              <a:t>is distributed throughout the various phases in the system  such that its chemical potential has the same value in all</a:t>
            </a:r>
            <a:r>
              <a:rPr dirty="0" sz="1000" spc="-25">
                <a:solidFill>
                  <a:srgbClr val="010202"/>
                </a:solidFill>
                <a:latin typeface="Times New Roman"/>
                <a:cs typeface="Times New Roman"/>
              </a:rPr>
              <a:t> </a:t>
            </a:r>
            <a:r>
              <a:rPr dirty="0" sz="1000">
                <a:solidFill>
                  <a:srgbClr val="010202"/>
                </a:solidFill>
                <a:latin typeface="Times New Roman"/>
                <a:cs typeface="Times New Roman"/>
              </a:rPr>
              <a:t>phases.</a:t>
            </a:r>
            <a:endParaRPr sz="1000">
              <a:latin typeface="Times New Roman"/>
              <a:cs typeface="Times New Roman"/>
            </a:endParaRPr>
          </a:p>
          <a:p>
            <a:pPr algn="just" marL="50800" marR="49530" indent="127000">
              <a:lnSpc>
                <a:spcPct val="100000"/>
              </a:lnSpc>
            </a:pPr>
            <a:r>
              <a:rPr dirty="0" sz="1000" spc="-5">
                <a:solidFill>
                  <a:srgbClr val="010202"/>
                </a:solidFill>
                <a:latin typeface="Times New Roman"/>
                <a:cs typeface="Times New Roman"/>
              </a:rPr>
              <a:t>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closed system of fixed composition, e.g., </a:t>
            </a:r>
            <a:r>
              <a:rPr dirty="0" sz="1000">
                <a:solidFill>
                  <a:srgbClr val="010202"/>
                </a:solidFill>
                <a:latin typeface="Times New Roman"/>
                <a:cs typeface="Times New Roman"/>
              </a:rPr>
              <a:t>a </a:t>
            </a:r>
            <a:r>
              <a:rPr dirty="0" sz="1000" spc="-5">
                <a:solidFill>
                  <a:srgbClr val="010202"/>
                </a:solidFill>
                <a:latin typeface="Times New Roman"/>
                <a:cs typeface="Times New Roman"/>
              </a:rPr>
              <a:t>one-component system, equilibrium, at  the temperature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and the </a:t>
            </a:r>
            <a:r>
              <a:rPr dirty="0" sz="1000" spc="-5">
                <a:solidFill>
                  <a:srgbClr val="010202"/>
                </a:solidFill>
                <a:latin typeface="Times New Roman"/>
                <a:cs typeface="Times New Roman"/>
              </a:rPr>
              <a:t>pressure, </a:t>
            </a:r>
            <a:r>
              <a:rPr dirty="0" sz="1000" spc="-65" i="1">
                <a:solidFill>
                  <a:srgbClr val="010202"/>
                </a:solidFill>
                <a:latin typeface="Times New Roman"/>
                <a:cs typeface="Times New Roman"/>
              </a:rPr>
              <a:t>P, </a:t>
            </a:r>
            <a:r>
              <a:rPr dirty="0" sz="1000" spc="-5">
                <a:solidFill>
                  <a:srgbClr val="010202"/>
                </a:solidFill>
                <a:latin typeface="Times New Roman"/>
                <a:cs typeface="Times New Roman"/>
              </a:rPr>
              <a:t>occurs when the system exists in that state which  </a:t>
            </a:r>
            <a:r>
              <a:rPr dirty="0" sz="1000">
                <a:solidFill>
                  <a:srgbClr val="010202"/>
                </a:solidFill>
                <a:latin typeface="Times New Roman"/>
                <a:cs typeface="Times New Roman"/>
              </a:rPr>
              <a:t>has the minimum value of </a:t>
            </a:r>
            <a:r>
              <a:rPr dirty="0" sz="1000" spc="-5" i="1">
                <a:solidFill>
                  <a:srgbClr val="010202"/>
                </a:solidFill>
                <a:latin typeface="Times New Roman"/>
                <a:cs typeface="Times New Roman"/>
              </a:rPr>
              <a:t>G</a:t>
            </a:r>
            <a:r>
              <a:rPr dirty="0" sz="1000" spc="-5" i="1">
                <a:solidFill>
                  <a:srgbClr val="010202"/>
                </a:solidFill>
                <a:latin typeface="Symbol"/>
                <a:cs typeface="Symbol"/>
              </a:rPr>
              <a:t></a:t>
            </a:r>
            <a:r>
              <a:rPr dirty="0" sz="1000" spc="-5">
                <a:solidFill>
                  <a:srgbClr val="010202"/>
                </a:solidFill>
                <a:latin typeface="Times New Roman"/>
                <a:cs typeface="Times New Roman"/>
              </a:rPr>
              <a:t>. The equilibrium state can thus be determined by means of  </a:t>
            </a:r>
            <a:r>
              <a:rPr dirty="0" sz="1000">
                <a:solidFill>
                  <a:srgbClr val="010202"/>
                </a:solidFill>
                <a:latin typeface="Times New Roman"/>
                <a:cs typeface="Times New Roman"/>
              </a:rPr>
              <a:t>an examination of dependence of </a:t>
            </a:r>
            <a:r>
              <a:rPr dirty="0" sz="1000" spc="-5" i="1">
                <a:solidFill>
                  <a:srgbClr val="010202"/>
                </a:solidFill>
                <a:latin typeface="Times New Roman"/>
                <a:cs typeface="Times New Roman"/>
              </a:rPr>
              <a:t>G </a:t>
            </a:r>
            <a:r>
              <a:rPr dirty="0" sz="1000" spc="-5">
                <a:solidFill>
                  <a:srgbClr val="010202"/>
                </a:solidFill>
                <a:latin typeface="Times New Roman"/>
                <a:cs typeface="Times New Roman"/>
              </a:rPr>
              <a:t>on pressure and temperature. In the following  </a:t>
            </a:r>
            <a:r>
              <a:rPr dirty="0" sz="1000">
                <a:solidFill>
                  <a:srgbClr val="010202"/>
                </a:solidFill>
                <a:latin typeface="Times New Roman"/>
                <a:cs typeface="Times New Roman"/>
              </a:rPr>
              <a:t>discussion the system H</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 </a:t>
            </a:r>
            <a:r>
              <a:rPr dirty="0" sz="1000" spc="-5">
                <a:solidFill>
                  <a:srgbClr val="010202"/>
                </a:solidFill>
                <a:latin typeface="Times New Roman"/>
                <a:cs typeface="Times New Roman"/>
              </a:rPr>
              <a:t>will be used as an</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example.</a:t>
            </a:r>
            <a:endParaRPr sz="1000">
              <a:latin typeface="Times New Roman"/>
              <a:cs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19100" y="403225"/>
            <a:ext cx="4649470" cy="932180"/>
          </a:xfrm>
          <a:prstGeom prst="rect">
            <a:avLst/>
          </a:prstGeom>
        </p:spPr>
        <p:txBody>
          <a:bodyPr wrap="square" lIns="0" tIns="12700" rIns="0" bIns="0" rtlCol="0" vert="horz">
            <a:spAutoFit/>
          </a:bodyPr>
          <a:lstStyle/>
          <a:p>
            <a:pPr marL="38100">
              <a:lnSpc>
                <a:spcPct val="100000"/>
              </a:lnSpc>
              <a:spcBef>
                <a:spcPts val="100"/>
              </a:spcBef>
            </a:pPr>
            <a:r>
              <a:rPr dirty="0" sz="1000">
                <a:solidFill>
                  <a:srgbClr val="231F20"/>
                </a:solidFill>
                <a:latin typeface="Times New Roman"/>
                <a:cs typeface="Times New Roman"/>
              </a:rPr>
              <a:t>182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38100">
              <a:lnSpc>
                <a:spcPct val="100000"/>
              </a:lnSpc>
              <a:spcBef>
                <a:spcPts val="765"/>
              </a:spcBef>
            </a:pPr>
            <a:r>
              <a:rPr dirty="0" sz="1000" spc="-5">
                <a:solidFill>
                  <a:srgbClr val="010202"/>
                </a:solidFill>
                <a:latin typeface="Times New Roman"/>
                <a:cs typeface="Times New Roman"/>
              </a:rPr>
              <a:t>at</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all</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temperatures,</a:t>
            </a:r>
            <a:r>
              <a:rPr dirty="0" sz="1000" spc="110">
                <a:solidFill>
                  <a:srgbClr val="010202"/>
                </a:solidFill>
                <a:latin typeface="Times New Roman"/>
                <a:cs typeface="Times New Roman"/>
              </a:rPr>
              <a:t> </a:t>
            </a:r>
            <a:r>
              <a:rPr dirty="0" sz="1000" i="1">
                <a:solidFill>
                  <a:srgbClr val="010202"/>
                </a:solidFill>
                <a:latin typeface="Times New Roman"/>
                <a:cs typeface="Times New Roman"/>
              </a:rPr>
              <a:t>S</a:t>
            </a:r>
            <a:r>
              <a:rPr dirty="0" baseline="-33333" sz="1125" i="1">
                <a:solidFill>
                  <a:srgbClr val="010202"/>
                </a:solidFill>
                <a:latin typeface="Times New Roman"/>
                <a:cs typeface="Times New Roman"/>
              </a:rPr>
              <a:t>(l)</a:t>
            </a:r>
            <a:r>
              <a:rPr dirty="0" sz="1000" i="1">
                <a:solidFill>
                  <a:srgbClr val="010202"/>
                </a:solidFill>
                <a:latin typeface="Times New Roman"/>
                <a:cs typeface="Times New Roman"/>
              </a:rPr>
              <a:t>&gt;S</a:t>
            </a:r>
            <a:r>
              <a:rPr dirty="0" baseline="-33333" sz="1125" i="1">
                <a:solidFill>
                  <a:srgbClr val="010202"/>
                </a:solidFill>
                <a:latin typeface="Times New Roman"/>
                <a:cs typeface="Times New Roman"/>
              </a:rPr>
              <a:t>(s)</a:t>
            </a:r>
            <a:r>
              <a:rPr dirty="0" sz="1000">
                <a:solidFill>
                  <a:srgbClr val="010202"/>
                </a:solidFill>
                <a:latin typeface="Times New Roman"/>
                <a:cs typeface="Times New Roman"/>
              </a:rPr>
              <a:t>.</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Thus</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from</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consideration</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contribution</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entropy</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to</a:t>
            </a:r>
            <a:endParaRPr sz="1000">
              <a:latin typeface="Times New Roman"/>
              <a:cs typeface="Times New Roman"/>
            </a:endParaRPr>
          </a:p>
          <a:p>
            <a:pPr algn="just" marL="38100" marR="30480">
              <a:lnSpc>
                <a:spcPct val="100000"/>
              </a:lnSpc>
              <a:spcBef>
                <a:spcPts val="370"/>
              </a:spcBef>
            </a:pPr>
            <a:r>
              <a:rPr dirty="0" sz="1000">
                <a:solidFill>
                  <a:srgbClr val="010202"/>
                </a:solidFill>
                <a:latin typeface="Times New Roman"/>
                <a:cs typeface="Times New Roman"/>
              </a:rPr>
              <a:t>the Gibbs free </a:t>
            </a:r>
            <a:r>
              <a:rPr dirty="0" sz="1000" spc="-15">
                <a:solidFill>
                  <a:srgbClr val="010202"/>
                </a:solidFill>
                <a:latin typeface="Times New Roman"/>
                <a:cs typeface="Times New Roman"/>
              </a:rPr>
              <a:t>energy, </a:t>
            </a:r>
            <a:r>
              <a:rPr dirty="0" sz="1000">
                <a:solidFill>
                  <a:srgbClr val="010202"/>
                </a:solidFill>
                <a:latin typeface="Times New Roman"/>
                <a:cs typeface="Times New Roman"/>
              </a:rPr>
              <a:t>in the absence of any other consideration, it would seem that the  liquid phase is always stable with respect to the solid phase. </a:t>
            </a:r>
            <a:r>
              <a:rPr dirty="0" sz="1000" spc="-10">
                <a:solidFill>
                  <a:srgbClr val="010202"/>
                </a:solidFill>
                <a:latin typeface="Times New Roman"/>
                <a:cs typeface="Times New Roman"/>
              </a:rPr>
              <a:t>However, </a:t>
            </a:r>
            <a:r>
              <a:rPr dirty="0" sz="1000">
                <a:solidFill>
                  <a:srgbClr val="010202"/>
                </a:solidFill>
                <a:latin typeface="Times New Roman"/>
                <a:cs typeface="Times New Roman"/>
              </a:rPr>
              <a:t>as the contribution  </a:t>
            </a:r>
            <a:r>
              <a:rPr dirty="0" sz="1000" spc="-5">
                <a:solidFill>
                  <a:srgbClr val="010202"/>
                </a:solidFill>
                <a:latin typeface="Times New Roman"/>
                <a:cs typeface="Times New Roman"/>
              </a:rPr>
              <a:t>of the </a:t>
            </a:r>
            <a:r>
              <a:rPr dirty="0" sz="1000" spc="-15">
                <a:solidFill>
                  <a:srgbClr val="010202"/>
                </a:solidFill>
                <a:latin typeface="Times New Roman"/>
                <a:cs typeface="Times New Roman"/>
              </a:rPr>
              <a:t>entropy, </a:t>
            </a:r>
            <a:r>
              <a:rPr dirty="0" sz="1000" spc="-5" i="1">
                <a:solidFill>
                  <a:srgbClr val="010202"/>
                </a:solidFill>
                <a:latin typeface="Times New Roman"/>
                <a:cs typeface="Times New Roman"/>
              </a:rPr>
              <a:t>TS, </a:t>
            </a:r>
            <a:r>
              <a:rPr dirty="0" sz="1000" spc="-5">
                <a:solidFill>
                  <a:srgbClr val="010202"/>
                </a:solidFill>
                <a:latin typeface="Times New Roman"/>
                <a:cs typeface="Times New Roman"/>
              </a:rPr>
              <a:t>to </a:t>
            </a:r>
            <a:r>
              <a:rPr dirty="0" sz="1000" spc="-5" i="1">
                <a:solidFill>
                  <a:srgbClr val="010202"/>
                </a:solidFill>
                <a:latin typeface="Times New Roman"/>
                <a:cs typeface="Times New Roman"/>
              </a:rPr>
              <a:t>G</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p:txBody>
      </p:sp>
      <p:sp>
        <p:nvSpPr>
          <p:cNvPr id="3" name="object 3"/>
          <p:cNvSpPr/>
          <p:nvPr/>
        </p:nvSpPr>
        <p:spPr>
          <a:xfrm>
            <a:off x="1185862" y="1496847"/>
            <a:ext cx="3114675" cy="3381374"/>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06285" y="5080798"/>
            <a:ext cx="4679950" cy="1805305"/>
          </a:xfrm>
          <a:prstGeom prst="rect">
            <a:avLst/>
          </a:prstGeom>
        </p:spPr>
        <p:txBody>
          <a:bodyPr wrap="square" lIns="0" tIns="27939" rIns="0" bIns="0" rtlCol="0" vert="horz">
            <a:spAutoFit/>
          </a:bodyPr>
          <a:lstStyle/>
          <a:p>
            <a:pPr algn="just" marL="941705" marR="482600" indent="-457200">
              <a:lnSpc>
                <a:spcPts val="1100"/>
              </a:lnSpc>
              <a:spcBef>
                <a:spcPts val="219"/>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7.6 </a:t>
            </a:r>
            <a:r>
              <a:rPr dirty="0" sz="1000">
                <a:solidFill>
                  <a:srgbClr val="010202"/>
                </a:solidFill>
                <a:latin typeface="Times New Roman"/>
                <a:cs typeface="Times New Roman"/>
              </a:rPr>
              <a:t>The variations, with temperature, of the molar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melting, the molar enthalpy of melting, and </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×the  </a:t>
            </a:r>
            <a:r>
              <a:rPr dirty="0" sz="1000">
                <a:solidFill>
                  <a:srgbClr val="010202"/>
                </a:solidFill>
                <a:latin typeface="Times New Roman"/>
                <a:cs typeface="Times New Roman"/>
              </a:rPr>
              <a:t>molar entropy of melting of water at 1 atm pressure.</a:t>
            </a:r>
            <a:endParaRPr sz="1000">
              <a:latin typeface="Times New Roman"/>
              <a:cs typeface="Times New Roman"/>
            </a:endParaRPr>
          </a:p>
          <a:p>
            <a:pPr algn="just" marL="50800" marR="48260" indent="-635">
              <a:lnSpc>
                <a:spcPct val="130900"/>
              </a:lnSpc>
              <a:spcBef>
                <a:spcPts val="705"/>
              </a:spcBef>
            </a:pPr>
            <a:r>
              <a:rPr dirty="0" sz="1000" spc="-5">
                <a:solidFill>
                  <a:srgbClr val="010202"/>
                </a:solidFill>
                <a:latin typeface="Times New Roman"/>
                <a:cs typeface="Times New Roman"/>
              </a:rPr>
              <a:t>dependent on temperature, </a:t>
            </a:r>
            <a:r>
              <a:rPr dirty="0" sz="1000">
                <a:solidFill>
                  <a:srgbClr val="010202"/>
                </a:solidFill>
                <a:latin typeface="Times New Roman"/>
                <a:cs typeface="Times New Roman"/>
              </a:rPr>
              <a:t>a </a:t>
            </a:r>
            <a:r>
              <a:rPr dirty="0" sz="1000" spc="-5">
                <a:solidFill>
                  <a:srgbClr val="010202"/>
                </a:solidFill>
                <a:latin typeface="Times New Roman"/>
                <a:cs typeface="Times New Roman"/>
              </a:rPr>
              <a:t>unique temperature </a:t>
            </a:r>
            <a:r>
              <a:rPr dirty="0" sz="1000" spc="-5" i="1">
                <a:solidFill>
                  <a:srgbClr val="010202"/>
                </a:solidFill>
                <a:latin typeface="Times New Roman"/>
                <a:cs typeface="Times New Roman"/>
              </a:rPr>
              <a:t>T</a:t>
            </a:r>
            <a:r>
              <a:rPr dirty="0" baseline="-33333" sz="1125" spc="-7" i="1">
                <a:solidFill>
                  <a:srgbClr val="010202"/>
                </a:solidFill>
                <a:latin typeface="Times New Roman"/>
                <a:cs typeface="Times New Roman"/>
              </a:rPr>
              <a:t>m </a:t>
            </a:r>
            <a:r>
              <a:rPr dirty="0" sz="1000" spc="-5">
                <a:solidFill>
                  <a:srgbClr val="010202"/>
                </a:solidFill>
                <a:latin typeface="Times New Roman"/>
                <a:cs typeface="Times New Roman"/>
              </a:rPr>
              <a:t>occurs above which the contribution  of the entropy outweighs the contribution of the enthalpy and below which the reverse is  the case. The temperature </a:t>
            </a:r>
            <a:r>
              <a:rPr dirty="0" sz="1000" spc="-5" i="1">
                <a:solidFill>
                  <a:srgbClr val="010202"/>
                </a:solidFill>
                <a:latin typeface="Times New Roman"/>
                <a:cs typeface="Times New Roman"/>
              </a:rPr>
              <a:t>T</a:t>
            </a:r>
            <a:r>
              <a:rPr dirty="0" baseline="-33333" sz="1125" spc="-7" i="1">
                <a:solidFill>
                  <a:srgbClr val="010202"/>
                </a:solidFill>
                <a:latin typeface="Times New Roman"/>
                <a:cs typeface="Times New Roman"/>
              </a:rPr>
              <a:t>m </a:t>
            </a:r>
            <a:r>
              <a:rPr dirty="0" sz="1000">
                <a:solidFill>
                  <a:srgbClr val="010202"/>
                </a:solidFill>
                <a:latin typeface="Times New Roman"/>
                <a:cs typeface="Times New Roman"/>
              </a:rPr>
              <a:t>is that at which </a:t>
            </a:r>
            <a:r>
              <a:rPr dirty="0" sz="1000" i="1">
                <a:solidFill>
                  <a:srgbClr val="010202"/>
                </a:solidFill>
                <a:latin typeface="Times New Roman"/>
                <a:cs typeface="Times New Roman"/>
              </a:rPr>
              <a:t>H</a:t>
            </a:r>
            <a:r>
              <a:rPr dirty="0" baseline="-33333" sz="1125" i="1">
                <a:solidFill>
                  <a:srgbClr val="010202"/>
                </a:solidFill>
                <a:latin typeface="Times New Roman"/>
                <a:cs typeface="Times New Roman"/>
              </a:rPr>
              <a:t>(l)</a:t>
            </a:r>
            <a:r>
              <a:rPr dirty="0" sz="1000">
                <a:solidFill>
                  <a:srgbClr val="010202"/>
                </a:solidFill>
                <a:latin typeface="Times New Roman"/>
                <a:cs typeface="Times New Roman"/>
              </a:rPr>
              <a:t>–</a:t>
            </a:r>
            <a:r>
              <a:rPr dirty="0" sz="1000" i="1">
                <a:solidFill>
                  <a:srgbClr val="010202"/>
                </a:solidFill>
                <a:latin typeface="Times New Roman"/>
                <a:cs typeface="Times New Roman"/>
              </a:rPr>
              <a:t>T</a:t>
            </a:r>
            <a:r>
              <a:rPr dirty="0" baseline="-33333" sz="1125" i="1">
                <a:solidFill>
                  <a:srgbClr val="010202"/>
                </a:solidFill>
                <a:latin typeface="Times New Roman"/>
                <a:cs typeface="Times New Roman"/>
              </a:rPr>
              <a:t>m</a:t>
            </a:r>
            <a:r>
              <a:rPr dirty="0" sz="1000" i="1">
                <a:solidFill>
                  <a:srgbClr val="010202"/>
                </a:solidFill>
                <a:latin typeface="Times New Roman"/>
                <a:cs typeface="Times New Roman"/>
              </a:rPr>
              <a:t>S</a:t>
            </a:r>
            <a:r>
              <a:rPr dirty="0" baseline="-33333" sz="1125" i="1">
                <a:solidFill>
                  <a:srgbClr val="010202"/>
                </a:solidFill>
                <a:latin typeface="Times New Roman"/>
                <a:cs typeface="Times New Roman"/>
              </a:rPr>
              <a:t>(l) </a:t>
            </a:r>
            <a:r>
              <a:rPr dirty="0" sz="1000" spc="-5">
                <a:solidFill>
                  <a:srgbClr val="010202"/>
                </a:solidFill>
                <a:latin typeface="Times New Roman"/>
                <a:cs typeface="Times New Roman"/>
              </a:rPr>
              <a:t>equals </a:t>
            </a:r>
            <a:r>
              <a:rPr dirty="0" sz="1000" i="1">
                <a:solidFill>
                  <a:srgbClr val="010202"/>
                </a:solidFill>
                <a:latin typeface="Times New Roman"/>
                <a:cs typeface="Times New Roman"/>
              </a:rPr>
              <a:t>H</a:t>
            </a:r>
            <a:r>
              <a:rPr dirty="0" baseline="-33333" sz="1125" i="1">
                <a:solidFill>
                  <a:srgbClr val="010202"/>
                </a:solidFill>
                <a:latin typeface="Times New Roman"/>
                <a:cs typeface="Times New Roman"/>
              </a:rPr>
              <a:t>(s)</a:t>
            </a:r>
            <a:r>
              <a:rPr dirty="0" sz="1000">
                <a:solidFill>
                  <a:srgbClr val="010202"/>
                </a:solidFill>
                <a:latin typeface="Times New Roman"/>
                <a:cs typeface="Times New Roman"/>
              </a:rPr>
              <a:t>– </a:t>
            </a:r>
            <a:r>
              <a:rPr dirty="0" sz="1000" i="1">
                <a:solidFill>
                  <a:srgbClr val="010202"/>
                </a:solidFill>
                <a:latin typeface="Times New Roman"/>
                <a:cs typeface="Times New Roman"/>
              </a:rPr>
              <a:t>T</a:t>
            </a:r>
            <a:r>
              <a:rPr dirty="0" baseline="-33333" sz="1125" i="1">
                <a:solidFill>
                  <a:srgbClr val="010202"/>
                </a:solidFill>
                <a:latin typeface="Times New Roman"/>
                <a:cs typeface="Times New Roman"/>
              </a:rPr>
              <a:t>m</a:t>
            </a:r>
            <a:r>
              <a:rPr dirty="0" sz="1000" i="1">
                <a:solidFill>
                  <a:srgbClr val="010202"/>
                </a:solidFill>
                <a:latin typeface="Times New Roman"/>
                <a:cs typeface="Times New Roman"/>
              </a:rPr>
              <a:t>S</a:t>
            </a:r>
            <a:r>
              <a:rPr dirty="0" baseline="-33333" sz="1125" i="1">
                <a:solidFill>
                  <a:srgbClr val="010202"/>
                </a:solidFill>
                <a:latin typeface="Times New Roman"/>
                <a:cs typeface="Times New Roman"/>
              </a:rPr>
              <a:t>(s) </a:t>
            </a:r>
            <a:r>
              <a:rPr dirty="0" sz="1000">
                <a:solidFill>
                  <a:srgbClr val="010202"/>
                </a:solidFill>
                <a:latin typeface="Times New Roman"/>
                <a:cs typeface="Times New Roman"/>
              </a:rPr>
              <a:t>and hence</a:t>
            </a:r>
            <a:r>
              <a:rPr dirty="0" sz="1000" spc="160">
                <a:solidFill>
                  <a:srgbClr val="010202"/>
                </a:solidFill>
                <a:latin typeface="Times New Roman"/>
                <a:cs typeface="Times New Roman"/>
              </a:rPr>
              <a:t> </a:t>
            </a:r>
            <a:r>
              <a:rPr dirty="0" sz="1000">
                <a:solidFill>
                  <a:srgbClr val="010202"/>
                </a:solidFill>
                <a:latin typeface="Times New Roman"/>
                <a:cs typeface="Times New Roman"/>
              </a:rPr>
              <a:t>is</a:t>
            </a:r>
            <a:endParaRPr sz="1000">
              <a:latin typeface="Times New Roman"/>
              <a:cs typeface="Times New Roman"/>
            </a:endParaRPr>
          </a:p>
          <a:p>
            <a:pPr algn="just" marL="50800" marR="43180">
              <a:lnSpc>
                <a:spcPct val="100000"/>
              </a:lnSpc>
              <a:spcBef>
                <a:spcPts val="375"/>
              </a:spcBef>
            </a:pPr>
            <a:r>
              <a:rPr dirty="0" sz="1000" spc="-5">
                <a:solidFill>
                  <a:srgbClr val="010202"/>
                </a:solidFill>
                <a:latin typeface="Times New Roman"/>
                <a:cs typeface="Times New Roman"/>
              </a:rPr>
              <a:t>the temperature at which the molar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the solid has the same value as  the molar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the liquid. This discussion is analogous to that presented  </a:t>
            </a:r>
            <a:r>
              <a:rPr dirty="0" sz="1000">
                <a:solidFill>
                  <a:srgbClr val="010202"/>
                </a:solidFill>
                <a:latin typeface="Times New Roman"/>
                <a:cs typeface="Times New Roman"/>
              </a:rPr>
              <a:t>in Sec. 5.3 where, at constant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and </a:t>
            </a:r>
            <a:r>
              <a:rPr dirty="0" sz="1000" spc="-65" i="1">
                <a:solidFill>
                  <a:srgbClr val="010202"/>
                </a:solidFill>
                <a:latin typeface="Times New Roman"/>
                <a:cs typeface="Times New Roman"/>
              </a:rPr>
              <a:t>V, </a:t>
            </a:r>
            <a:r>
              <a:rPr dirty="0" sz="1000">
                <a:solidFill>
                  <a:srgbClr val="010202"/>
                </a:solidFill>
                <a:latin typeface="Times New Roman"/>
                <a:cs typeface="Times New Roman"/>
              </a:rPr>
              <a:t>the equilibrium between a solid and its vapor </a:t>
            </a:r>
            <a:r>
              <a:rPr dirty="0" sz="1000" spc="-5">
                <a:solidFill>
                  <a:srgbClr val="010202"/>
                </a:solidFill>
                <a:latin typeface="Times New Roman"/>
                <a:cs typeface="Times New Roman"/>
              </a:rPr>
              <a:t>was  examined in terms of minimization of the Helmholtz free </a:t>
            </a:r>
            <a:r>
              <a:rPr dirty="0" sz="1000" spc="-20">
                <a:solidFill>
                  <a:srgbClr val="010202"/>
                </a:solidFill>
                <a:latin typeface="Times New Roman"/>
                <a:cs typeface="Times New Roman"/>
              </a:rPr>
              <a:t>energy,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of the</a:t>
            </a:r>
            <a:r>
              <a:rPr dirty="0" sz="1000">
                <a:solidFill>
                  <a:srgbClr val="010202"/>
                </a:solidFill>
                <a:latin typeface="Times New Roman"/>
                <a:cs typeface="Times New Roman"/>
              </a:rPr>
              <a:t> </a:t>
            </a:r>
            <a:r>
              <a:rPr dirty="0" sz="1000" spc="-5">
                <a:solidFill>
                  <a:srgbClr val="010202"/>
                </a:solidFill>
                <a:latin typeface="Times New Roman"/>
                <a:cs typeface="Times New Roman"/>
              </a:rPr>
              <a:t>system.</a:t>
            </a:r>
            <a:endParaRPr sz="1000">
              <a:latin typeface="Times New Roman"/>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59096" y="3469219"/>
            <a:ext cx="4598670" cy="482600"/>
          </a:xfrm>
          <a:prstGeom prst="rect">
            <a:avLst/>
          </a:prstGeom>
        </p:spPr>
        <p:txBody>
          <a:bodyPr wrap="square" lIns="0" tIns="12700" rIns="0" bIns="0" rtlCol="0" vert="horz">
            <a:spAutoFit/>
          </a:bodyPr>
          <a:lstStyle/>
          <a:p>
            <a:pPr algn="just" marL="12700" marR="5080">
              <a:lnSpc>
                <a:spcPct val="100000"/>
              </a:lnSpc>
              <a:spcBef>
                <a:spcPts val="100"/>
              </a:spcBef>
            </a:pPr>
            <a:r>
              <a:rPr dirty="0" sz="1000" spc="-5">
                <a:solidFill>
                  <a:srgbClr val="010202"/>
                </a:solidFill>
                <a:latin typeface="Times New Roman"/>
                <a:cs typeface="Times New Roman"/>
              </a:rPr>
              <a:t>i.e., the rate of increase of </a:t>
            </a:r>
            <a:r>
              <a:rPr dirty="0" sz="1000" spc="-5" i="1">
                <a:solidFill>
                  <a:srgbClr val="010202"/>
                </a:solidFill>
                <a:latin typeface="Times New Roman"/>
                <a:cs typeface="Times New Roman"/>
              </a:rPr>
              <a:t>G </a:t>
            </a:r>
            <a:r>
              <a:rPr dirty="0" sz="1000" spc="-5">
                <a:solidFill>
                  <a:srgbClr val="010202"/>
                </a:solidFill>
                <a:latin typeface="Times New Roman"/>
                <a:cs typeface="Times New Roman"/>
              </a:rPr>
              <a:t>with increase in pressure at constant temperature equals the  molar volume of the phase at the temperature </a:t>
            </a:r>
            <a:r>
              <a:rPr dirty="0" sz="1000" spc="-5" i="1">
                <a:solidFill>
                  <a:srgbClr val="010202"/>
                </a:solidFill>
                <a:latin typeface="Times New Roman"/>
                <a:cs typeface="Times New Roman"/>
              </a:rPr>
              <a:t>T </a:t>
            </a:r>
            <a:r>
              <a:rPr dirty="0" sz="1000" spc="-5">
                <a:solidFill>
                  <a:srgbClr val="010202"/>
                </a:solidFill>
                <a:latin typeface="Times New Roman"/>
                <a:cs typeface="Times New Roman"/>
              </a:rPr>
              <a:t>and the pressure, </a:t>
            </a:r>
            <a:r>
              <a:rPr dirty="0" sz="1000" i="1">
                <a:solidFill>
                  <a:srgbClr val="010202"/>
                </a:solidFill>
                <a:latin typeface="Times New Roman"/>
                <a:cs typeface="Times New Roman"/>
              </a:rPr>
              <a:t>P </a:t>
            </a:r>
            <a:r>
              <a:rPr dirty="0" sz="1000" spc="-5">
                <a:solidFill>
                  <a:srgbClr val="010202"/>
                </a:solidFill>
                <a:latin typeface="Times New Roman"/>
                <a:cs typeface="Times New Roman"/>
              </a:rPr>
              <a:t>For the change of the  </a:t>
            </a:r>
            <a:r>
              <a:rPr dirty="0" sz="1000">
                <a:solidFill>
                  <a:srgbClr val="010202"/>
                </a:solidFill>
                <a:latin typeface="Times New Roman"/>
                <a:cs typeface="Times New Roman"/>
              </a:rPr>
              <a:t>state solid </a:t>
            </a:r>
            <a:r>
              <a:rPr dirty="0" sz="1000" spc="-5">
                <a:solidFill>
                  <a:srgbClr val="010202"/>
                </a:solidFill>
                <a:latin typeface="Times New Roman"/>
                <a:cs typeface="Times New Roman"/>
              </a:rPr>
              <a:t>→</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liquid,</a:t>
            </a:r>
            <a:endParaRPr sz="1000">
              <a:latin typeface="Times New Roman"/>
              <a:cs typeface="Times New Roman"/>
            </a:endParaRPr>
          </a:p>
        </p:txBody>
      </p:sp>
      <p:sp>
        <p:nvSpPr>
          <p:cNvPr id="3" name="object 3"/>
          <p:cNvSpPr txBox="1"/>
          <p:nvPr/>
        </p:nvSpPr>
        <p:spPr>
          <a:xfrm>
            <a:off x="411709" y="4650930"/>
            <a:ext cx="4650105" cy="798195"/>
          </a:xfrm>
          <a:prstGeom prst="rect">
            <a:avLst/>
          </a:prstGeom>
        </p:spPr>
        <p:txBody>
          <a:bodyPr wrap="square" lIns="0" tIns="70485" rIns="0" bIns="0" rtlCol="0" vert="horz">
            <a:spAutoFit/>
          </a:bodyPr>
          <a:lstStyle/>
          <a:p>
            <a:pPr marL="38100">
              <a:lnSpc>
                <a:spcPct val="100000"/>
              </a:lnSpc>
              <a:spcBef>
                <a:spcPts val="555"/>
              </a:spcBef>
            </a:pPr>
            <a:r>
              <a:rPr dirty="0" sz="1000">
                <a:solidFill>
                  <a:srgbClr val="010202"/>
                </a:solidFill>
                <a:latin typeface="Times New Roman"/>
                <a:cs typeface="Times New Roman"/>
              </a:rPr>
              <a:t>and</a:t>
            </a:r>
            <a:r>
              <a:rPr dirty="0" sz="1000" spc="25">
                <a:solidFill>
                  <a:srgbClr val="010202"/>
                </a:solidFill>
                <a:latin typeface="Times New Roman"/>
                <a:cs typeface="Times New Roman"/>
              </a:rPr>
              <a:t> </a:t>
            </a:r>
            <a:r>
              <a:rPr dirty="0" sz="1000">
                <a:solidFill>
                  <a:srgbClr val="010202"/>
                </a:solidFill>
                <a:latin typeface="Times New Roman"/>
                <a:cs typeface="Times New Roman"/>
              </a:rPr>
              <a:t>as</a:t>
            </a:r>
            <a:r>
              <a:rPr dirty="0" sz="1000" spc="25">
                <a:solidFill>
                  <a:srgbClr val="010202"/>
                </a:solidFill>
                <a:latin typeface="Times New Roman"/>
                <a:cs typeface="Times New Roman"/>
              </a:rPr>
              <a:t> </a:t>
            </a:r>
            <a:r>
              <a:rPr dirty="0" sz="1000" spc="10">
                <a:solidFill>
                  <a:srgbClr val="010202"/>
                </a:solidFill>
                <a:latin typeface="Times New Roman"/>
                <a:cs typeface="Times New Roman"/>
              </a:rPr>
              <a:t>O</a:t>
            </a:r>
            <a:r>
              <a:rPr dirty="0" sz="1000" spc="10" i="1">
                <a:solidFill>
                  <a:srgbClr val="010202"/>
                </a:solidFill>
                <a:latin typeface="Times New Roman"/>
                <a:cs typeface="Times New Roman"/>
              </a:rPr>
              <a:t>V</a:t>
            </a:r>
            <a:r>
              <a:rPr dirty="0" baseline="-33333" sz="1125" spc="15" i="1">
                <a:solidFill>
                  <a:srgbClr val="010202"/>
                </a:solidFill>
                <a:latin typeface="Times New Roman"/>
                <a:cs typeface="Times New Roman"/>
              </a:rPr>
              <a:t>(s</a:t>
            </a:r>
            <a:r>
              <a:rPr dirty="0" baseline="-33333" sz="1125" spc="15" b="0" i="1">
                <a:solidFill>
                  <a:srgbClr val="010202"/>
                </a:solidFill>
                <a:latin typeface="Bookman Old Style"/>
                <a:cs typeface="Bookman Old Style"/>
              </a:rPr>
              <a:t>s</a:t>
            </a:r>
            <a:r>
              <a:rPr dirty="0" baseline="-33333" sz="1125" spc="15" i="1">
                <a:solidFill>
                  <a:srgbClr val="010202"/>
                </a:solidFill>
                <a:latin typeface="Times New Roman"/>
                <a:cs typeface="Times New Roman"/>
              </a:rPr>
              <a:t>l)</a:t>
            </a:r>
            <a:r>
              <a:rPr dirty="0" baseline="-33333" sz="1125" spc="135" i="1">
                <a:solidFill>
                  <a:srgbClr val="010202"/>
                </a:solidFill>
                <a:latin typeface="Times New Roman"/>
                <a:cs typeface="Times New Roman"/>
              </a:rPr>
              <a:t> </a:t>
            </a:r>
            <a:r>
              <a:rPr dirty="0" sz="1000" spc="-5">
                <a:solidFill>
                  <a:srgbClr val="010202"/>
                </a:solidFill>
                <a:latin typeface="Times New Roman"/>
                <a:cs typeface="Times New Roman"/>
              </a:rPr>
              <a:t>for</a:t>
            </a:r>
            <a:r>
              <a:rPr dirty="0" sz="1000" spc="30">
                <a:solidFill>
                  <a:srgbClr val="010202"/>
                </a:solidFill>
                <a:latin typeface="Times New Roman"/>
                <a:cs typeface="Times New Roman"/>
              </a:rPr>
              <a:t> </a:t>
            </a:r>
            <a:r>
              <a:rPr dirty="0" sz="1000">
                <a:solidFill>
                  <a:srgbClr val="010202"/>
                </a:solidFill>
                <a:latin typeface="Times New Roman"/>
                <a:cs typeface="Times New Roman"/>
              </a:rPr>
              <a:t>H</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a:t>
            </a:r>
            <a:r>
              <a:rPr dirty="0" sz="1000" spc="25">
                <a:solidFill>
                  <a:srgbClr val="010202"/>
                </a:solidFill>
                <a:latin typeface="Times New Roman"/>
                <a:cs typeface="Times New Roman"/>
              </a:rPr>
              <a:t> </a:t>
            </a:r>
            <a:r>
              <a:rPr dirty="0" sz="1000">
                <a:solidFill>
                  <a:srgbClr val="010202"/>
                </a:solidFill>
                <a:latin typeface="Times New Roman"/>
                <a:cs typeface="Times New Roman"/>
              </a:rPr>
              <a:t>at</a:t>
            </a:r>
            <a:r>
              <a:rPr dirty="0" sz="1000" spc="30">
                <a:solidFill>
                  <a:srgbClr val="010202"/>
                </a:solidFill>
                <a:latin typeface="Times New Roman"/>
                <a:cs typeface="Times New Roman"/>
              </a:rPr>
              <a:t> </a:t>
            </a:r>
            <a:r>
              <a:rPr dirty="0" sz="1000">
                <a:solidFill>
                  <a:srgbClr val="010202"/>
                </a:solidFill>
                <a:latin typeface="Times New Roman"/>
                <a:cs typeface="Times New Roman"/>
              </a:rPr>
              <a:t>0°C</a:t>
            </a:r>
            <a:r>
              <a:rPr dirty="0" sz="1000" spc="25">
                <a:solidFill>
                  <a:srgbClr val="010202"/>
                </a:solidFill>
                <a:latin typeface="Times New Roman"/>
                <a:cs typeface="Times New Roman"/>
              </a:rPr>
              <a:t> </a:t>
            </a:r>
            <a:r>
              <a:rPr dirty="0" sz="1000">
                <a:solidFill>
                  <a:srgbClr val="010202"/>
                </a:solidFill>
                <a:latin typeface="Times New Roman"/>
                <a:cs typeface="Times New Roman"/>
              </a:rPr>
              <a:t>is</a:t>
            </a:r>
            <a:r>
              <a:rPr dirty="0" sz="1000" spc="30">
                <a:solidFill>
                  <a:srgbClr val="010202"/>
                </a:solidFill>
                <a:latin typeface="Times New Roman"/>
                <a:cs typeface="Times New Roman"/>
              </a:rPr>
              <a:t> </a:t>
            </a:r>
            <a:r>
              <a:rPr dirty="0" sz="1000">
                <a:solidFill>
                  <a:srgbClr val="010202"/>
                </a:solidFill>
                <a:latin typeface="Times New Roman"/>
                <a:cs typeface="Times New Roman"/>
              </a:rPr>
              <a:t>negative,</a:t>
            </a:r>
            <a:r>
              <a:rPr dirty="0" sz="1000" spc="25">
                <a:solidFill>
                  <a:srgbClr val="010202"/>
                </a:solidFill>
                <a:latin typeface="Times New Roman"/>
                <a:cs typeface="Times New Roman"/>
              </a:rPr>
              <a:t> </a:t>
            </a:r>
            <a:r>
              <a:rPr dirty="0" sz="1000">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a:solidFill>
                  <a:srgbClr val="010202"/>
                </a:solidFill>
                <a:latin typeface="Times New Roman"/>
                <a:cs typeface="Times New Roman"/>
              </a:rPr>
              <a:t>ice</a:t>
            </a:r>
            <a:r>
              <a:rPr dirty="0" sz="1000" spc="25">
                <a:solidFill>
                  <a:srgbClr val="010202"/>
                </a:solidFill>
                <a:latin typeface="Times New Roman"/>
                <a:cs typeface="Times New Roman"/>
              </a:rPr>
              <a:t> </a:t>
            </a:r>
            <a:r>
              <a:rPr dirty="0" sz="1000">
                <a:solidFill>
                  <a:srgbClr val="010202"/>
                </a:solidFill>
                <a:latin typeface="Times New Roman"/>
                <a:cs typeface="Times New Roman"/>
              </a:rPr>
              <a:t>melts</a:t>
            </a:r>
            <a:r>
              <a:rPr dirty="0" sz="1000" spc="30">
                <a:solidFill>
                  <a:srgbClr val="010202"/>
                </a:solidFill>
                <a:latin typeface="Times New Roman"/>
                <a:cs typeface="Times New Roman"/>
              </a:rPr>
              <a:t> </a:t>
            </a:r>
            <a:r>
              <a:rPr dirty="0" sz="1000">
                <a:solidFill>
                  <a:srgbClr val="010202"/>
                </a:solidFill>
                <a:latin typeface="Times New Roman"/>
                <a:cs typeface="Times New Roman"/>
              </a:rPr>
              <a:t>when</a:t>
            </a:r>
            <a:r>
              <a:rPr dirty="0" sz="1000" spc="25">
                <a:solidFill>
                  <a:srgbClr val="010202"/>
                </a:solidFill>
                <a:latin typeface="Times New Roman"/>
                <a:cs typeface="Times New Roman"/>
              </a:rPr>
              <a:t> </a:t>
            </a:r>
            <a:r>
              <a:rPr dirty="0" sz="1000">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a:solidFill>
                  <a:srgbClr val="010202"/>
                </a:solidFill>
                <a:latin typeface="Times New Roman"/>
                <a:cs typeface="Times New Roman"/>
              </a:rPr>
              <a:t>pressure</a:t>
            </a:r>
            <a:r>
              <a:rPr dirty="0" sz="1000" spc="25">
                <a:solidFill>
                  <a:srgbClr val="010202"/>
                </a:solidFill>
                <a:latin typeface="Times New Roman"/>
                <a:cs typeface="Times New Roman"/>
              </a:rPr>
              <a:t> </a:t>
            </a:r>
            <a:r>
              <a:rPr dirty="0" sz="1000">
                <a:solidFill>
                  <a:srgbClr val="010202"/>
                </a:solidFill>
                <a:latin typeface="Times New Roman"/>
                <a:cs typeface="Times New Roman"/>
              </a:rPr>
              <a:t>is</a:t>
            </a:r>
            <a:r>
              <a:rPr dirty="0" sz="1000" spc="25">
                <a:solidFill>
                  <a:srgbClr val="010202"/>
                </a:solidFill>
                <a:latin typeface="Times New Roman"/>
                <a:cs typeface="Times New Roman"/>
              </a:rPr>
              <a:t> </a:t>
            </a:r>
            <a:r>
              <a:rPr dirty="0" sz="1000">
                <a:solidFill>
                  <a:srgbClr val="010202"/>
                </a:solidFill>
                <a:latin typeface="Times New Roman"/>
                <a:cs typeface="Times New Roman"/>
              </a:rPr>
              <a:t>increased</a:t>
            </a:r>
            <a:r>
              <a:rPr dirty="0" sz="1000" spc="30">
                <a:solidFill>
                  <a:srgbClr val="010202"/>
                </a:solidFill>
                <a:latin typeface="Times New Roman"/>
                <a:cs typeface="Times New Roman"/>
              </a:rPr>
              <a:t> </a:t>
            </a:r>
            <a:r>
              <a:rPr dirty="0" sz="1000">
                <a:solidFill>
                  <a:srgbClr val="010202"/>
                </a:solidFill>
                <a:latin typeface="Times New Roman"/>
                <a:cs typeface="Times New Roman"/>
              </a:rPr>
              <a:t>to</a:t>
            </a:r>
            <a:endParaRPr sz="1000">
              <a:latin typeface="Times New Roman"/>
              <a:cs typeface="Times New Roman"/>
            </a:endParaRPr>
          </a:p>
          <a:p>
            <a:pPr marL="38100" marR="31750">
              <a:lnSpc>
                <a:spcPct val="100000"/>
              </a:lnSpc>
              <a:spcBef>
                <a:spcPts val="455"/>
              </a:spcBef>
            </a:pPr>
            <a:r>
              <a:rPr dirty="0" sz="1000">
                <a:solidFill>
                  <a:srgbClr val="010202"/>
                </a:solidFill>
                <a:latin typeface="Times New Roman"/>
                <a:cs typeface="Times New Roman"/>
              </a:rPr>
              <a:t>a </a:t>
            </a:r>
            <a:r>
              <a:rPr dirty="0" sz="1000" spc="-5">
                <a:solidFill>
                  <a:srgbClr val="010202"/>
                </a:solidFill>
                <a:latin typeface="Times New Roman"/>
                <a:cs typeface="Times New Roman"/>
              </a:rPr>
              <a:t>value greater than </a:t>
            </a:r>
            <a:r>
              <a:rPr dirty="0" sz="1000">
                <a:solidFill>
                  <a:srgbClr val="010202"/>
                </a:solidFill>
                <a:latin typeface="Times New Roman"/>
                <a:cs typeface="Times New Roman"/>
              </a:rPr>
              <a:t>1 </a:t>
            </a:r>
            <a:r>
              <a:rPr dirty="0" sz="1000" spc="-5">
                <a:solidFill>
                  <a:srgbClr val="010202"/>
                </a:solidFill>
                <a:latin typeface="Times New Roman"/>
                <a:cs typeface="Times New Roman"/>
              </a:rPr>
              <a:t>atm. Thus, corresponding to Fig. 7.1, which showed the variation  </a:t>
            </a:r>
            <a:r>
              <a:rPr dirty="0" sz="1000">
                <a:solidFill>
                  <a:srgbClr val="010202"/>
                </a:solidFill>
                <a:latin typeface="Times New Roman"/>
                <a:cs typeface="Times New Roman"/>
              </a:rPr>
              <a:t>of </a:t>
            </a:r>
            <a:r>
              <a:rPr dirty="0" sz="1000" i="1">
                <a:solidFill>
                  <a:srgbClr val="010202"/>
                </a:solidFill>
                <a:latin typeface="Times New Roman"/>
                <a:cs typeface="Times New Roman"/>
              </a:rPr>
              <a:t>G</a:t>
            </a:r>
            <a:r>
              <a:rPr dirty="0" baseline="-33333" sz="1125" i="1">
                <a:solidFill>
                  <a:srgbClr val="010202"/>
                </a:solidFill>
                <a:latin typeface="Times New Roman"/>
                <a:cs typeface="Times New Roman"/>
              </a:rPr>
              <a:t>(s) </a:t>
            </a:r>
            <a:r>
              <a:rPr dirty="0" sz="1000">
                <a:solidFill>
                  <a:srgbClr val="010202"/>
                </a:solidFill>
                <a:latin typeface="Times New Roman"/>
                <a:cs typeface="Times New Roman"/>
              </a:rPr>
              <a:t>and </a:t>
            </a:r>
            <a:r>
              <a:rPr dirty="0" sz="1000" i="1">
                <a:solidFill>
                  <a:srgbClr val="010202"/>
                </a:solidFill>
                <a:latin typeface="Times New Roman"/>
                <a:cs typeface="Times New Roman"/>
              </a:rPr>
              <a:t>G</a:t>
            </a:r>
            <a:r>
              <a:rPr dirty="0" baseline="-33333" sz="1125" i="1">
                <a:solidFill>
                  <a:srgbClr val="010202"/>
                </a:solidFill>
                <a:latin typeface="Times New Roman"/>
                <a:cs typeface="Times New Roman"/>
              </a:rPr>
              <a:t>(l) </a:t>
            </a:r>
            <a:r>
              <a:rPr dirty="0" sz="1000">
                <a:solidFill>
                  <a:srgbClr val="010202"/>
                </a:solidFill>
                <a:latin typeface="Times New Roman"/>
                <a:cs typeface="Times New Roman"/>
              </a:rPr>
              <a:t>with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at constant </a:t>
            </a:r>
            <a:r>
              <a:rPr dirty="0" sz="1000" spc="-65" i="1">
                <a:solidFill>
                  <a:srgbClr val="010202"/>
                </a:solidFill>
                <a:latin typeface="Times New Roman"/>
                <a:cs typeface="Times New Roman"/>
              </a:rPr>
              <a:t>P,  </a:t>
            </a:r>
            <a:r>
              <a:rPr dirty="0" sz="1000">
                <a:solidFill>
                  <a:srgbClr val="010202"/>
                </a:solidFill>
                <a:latin typeface="Times New Roman"/>
                <a:cs typeface="Times New Roman"/>
              </a:rPr>
              <a:t>Fig. 7.7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the variation of </a:t>
            </a:r>
            <a:r>
              <a:rPr dirty="0" sz="1000" i="1">
                <a:solidFill>
                  <a:srgbClr val="010202"/>
                </a:solidFill>
                <a:latin typeface="Times New Roman"/>
                <a:cs typeface="Times New Roman"/>
              </a:rPr>
              <a:t>G</a:t>
            </a:r>
            <a:r>
              <a:rPr dirty="0" baseline="-33333" sz="1125" i="1">
                <a:solidFill>
                  <a:srgbClr val="010202"/>
                </a:solidFill>
                <a:latin typeface="Times New Roman"/>
                <a:cs typeface="Times New Roman"/>
              </a:rPr>
              <a:t>(s) </a:t>
            </a:r>
            <a:r>
              <a:rPr dirty="0" sz="1000">
                <a:solidFill>
                  <a:srgbClr val="010202"/>
                </a:solidFill>
                <a:latin typeface="Times New Roman"/>
                <a:cs typeface="Times New Roman"/>
              </a:rPr>
              <a:t>and </a:t>
            </a:r>
            <a:r>
              <a:rPr dirty="0" sz="1000" i="1">
                <a:solidFill>
                  <a:srgbClr val="010202"/>
                </a:solidFill>
                <a:latin typeface="Times New Roman"/>
                <a:cs typeface="Times New Roman"/>
              </a:rPr>
              <a:t>G</a:t>
            </a:r>
            <a:r>
              <a:rPr dirty="0" baseline="-33333" sz="1125" i="1">
                <a:solidFill>
                  <a:srgbClr val="010202"/>
                </a:solidFill>
                <a:latin typeface="Times New Roman"/>
                <a:cs typeface="Times New Roman"/>
              </a:rPr>
              <a:t>(l) </a:t>
            </a:r>
            <a:r>
              <a:rPr dirty="0" sz="1000">
                <a:solidFill>
                  <a:srgbClr val="010202"/>
                </a:solidFill>
                <a:latin typeface="Times New Roman"/>
                <a:cs typeface="Times New Roman"/>
              </a:rPr>
              <a:t>with </a:t>
            </a:r>
            <a:r>
              <a:rPr dirty="0" sz="1000" i="1">
                <a:solidFill>
                  <a:srgbClr val="010202"/>
                </a:solidFill>
                <a:latin typeface="Times New Roman"/>
                <a:cs typeface="Times New Roman"/>
              </a:rPr>
              <a:t>P</a:t>
            </a:r>
            <a:r>
              <a:rPr dirty="0" sz="1000" spc="155" i="1">
                <a:solidFill>
                  <a:srgbClr val="010202"/>
                </a:solidFill>
                <a:latin typeface="Times New Roman"/>
                <a:cs typeface="Times New Roman"/>
              </a:rPr>
              <a:t> </a:t>
            </a:r>
            <a:r>
              <a:rPr dirty="0" sz="1000">
                <a:solidFill>
                  <a:srgbClr val="010202"/>
                </a:solidFill>
                <a:latin typeface="Times New Roman"/>
                <a:cs typeface="Times New Roman"/>
              </a:rPr>
              <a:t>at</a:t>
            </a:r>
            <a:endParaRPr sz="1000">
              <a:latin typeface="Times New Roman"/>
              <a:cs typeface="Times New Roman"/>
            </a:endParaRPr>
          </a:p>
          <a:p>
            <a:pPr marL="38100">
              <a:lnSpc>
                <a:spcPct val="100000"/>
              </a:lnSpc>
              <a:spcBef>
                <a:spcPts val="370"/>
              </a:spcBef>
            </a:pPr>
            <a:r>
              <a:rPr dirty="0" sz="1000" spc="-5">
                <a:solidFill>
                  <a:srgbClr val="010202"/>
                </a:solidFill>
                <a:latin typeface="Times New Roman"/>
                <a:cs typeface="Times New Roman"/>
              </a:rPr>
              <a:t>constant </a:t>
            </a:r>
            <a:r>
              <a:rPr dirty="0" sz="1000" spc="-40" i="1">
                <a:solidFill>
                  <a:srgbClr val="010202"/>
                </a:solidFill>
                <a:latin typeface="Times New Roman"/>
                <a:cs typeface="Times New Roman"/>
              </a:rPr>
              <a:t>T. </a:t>
            </a:r>
            <a:r>
              <a:rPr dirty="0" sz="1000" spc="-20">
                <a:solidFill>
                  <a:srgbClr val="010202"/>
                </a:solidFill>
                <a:latin typeface="Times New Roman"/>
                <a:cs typeface="Times New Roman"/>
              </a:rPr>
              <a:t>Water </a:t>
            </a:r>
            <a:r>
              <a:rPr dirty="0" sz="1000" spc="-5">
                <a:solidFill>
                  <a:srgbClr val="010202"/>
                </a:solidFill>
                <a:latin typeface="Times New Roman"/>
                <a:cs typeface="Times New Roman"/>
              </a:rPr>
              <a:t>is anomalous in that, </a:t>
            </a:r>
            <a:r>
              <a:rPr dirty="0" sz="1000" spc="-15">
                <a:solidFill>
                  <a:srgbClr val="010202"/>
                </a:solidFill>
                <a:latin typeface="Times New Roman"/>
                <a:cs typeface="Times New Roman"/>
              </a:rPr>
              <a:t>usually, </a:t>
            </a:r>
            <a:r>
              <a:rPr dirty="0" sz="1000" spc="-5">
                <a:solidFill>
                  <a:srgbClr val="010202"/>
                </a:solidFill>
                <a:latin typeface="Times New Roman"/>
                <a:cs typeface="Times New Roman"/>
              </a:rPr>
              <a:t>melting causes an increase in</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volume.</a:t>
            </a:r>
            <a:endParaRPr sz="1000">
              <a:latin typeface="Times New Roman"/>
              <a:cs typeface="Times New Roman"/>
            </a:endParaRPr>
          </a:p>
        </p:txBody>
      </p:sp>
      <p:sp>
        <p:nvSpPr>
          <p:cNvPr id="4" name="object 4"/>
          <p:cNvSpPr/>
          <p:nvPr/>
        </p:nvSpPr>
        <p:spPr>
          <a:xfrm>
            <a:off x="1886204" y="4176852"/>
            <a:ext cx="1314450" cy="342900"/>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1564106" y="2903296"/>
            <a:ext cx="2238375" cy="34290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2064" y="403223"/>
            <a:ext cx="4599940" cy="2279650"/>
          </a:xfrm>
          <a:prstGeom prst="rect">
            <a:avLst/>
          </a:prstGeom>
        </p:spPr>
        <p:txBody>
          <a:bodyPr wrap="square" lIns="0" tIns="12700" rIns="0" bIns="0" rtlCol="0" vert="horz">
            <a:spAutoFit/>
          </a:bodyPr>
          <a:lstStyle/>
          <a:p>
            <a:pPr marL="1831975">
              <a:lnSpc>
                <a:spcPct val="100000"/>
              </a:lnSpc>
              <a:spcBef>
                <a:spcPts val="100"/>
              </a:spcBef>
            </a:pPr>
            <a:r>
              <a:rPr dirty="0" sz="1000" i="1">
                <a:solidFill>
                  <a:srgbClr val="231F20"/>
                </a:solidFill>
                <a:latin typeface="Times New Roman"/>
                <a:cs typeface="Times New Roman"/>
              </a:rPr>
              <a:t>Phase Equilibrium in a One-Component System</a:t>
            </a:r>
            <a:r>
              <a:rPr dirty="0" sz="1000" spc="155" i="1">
                <a:solidFill>
                  <a:srgbClr val="231F20"/>
                </a:solidFill>
                <a:latin typeface="Times New Roman"/>
                <a:cs typeface="Times New Roman"/>
              </a:rPr>
              <a:t> </a:t>
            </a:r>
            <a:r>
              <a:rPr dirty="0" sz="1000">
                <a:solidFill>
                  <a:srgbClr val="231F20"/>
                </a:solidFill>
                <a:latin typeface="Times New Roman"/>
                <a:cs typeface="Times New Roman"/>
              </a:rPr>
              <a:t>183</a:t>
            </a:r>
            <a:endParaRPr sz="1000">
              <a:latin typeface="Times New Roman"/>
              <a:cs typeface="Times New Roman"/>
            </a:endParaRPr>
          </a:p>
          <a:p>
            <a:pPr marL="1514475" marR="196850" indent="-1175385">
              <a:lnSpc>
                <a:spcPct val="103499"/>
              </a:lnSpc>
              <a:spcBef>
                <a:spcPts val="850"/>
              </a:spcBef>
            </a:pPr>
            <a:r>
              <a:rPr dirty="0" sz="1000" b="1">
                <a:solidFill>
                  <a:srgbClr val="010202"/>
                </a:solidFill>
                <a:latin typeface="Times New Roman"/>
                <a:cs typeface="Times New Roman"/>
              </a:rPr>
              <a:t>7.3 THE </a:t>
            </a:r>
            <a:r>
              <a:rPr dirty="0" sz="1000" spc="-25" b="1">
                <a:solidFill>
                  <a:srgbClr val="010202"/>
                </a:solidFill>
                <a:latin typeface="Times New Roman"/>
                <a:cs typeface="Times New Roman"/>
              </a:rPr>
              <a:t>VARIATION </a:t>
            </a:r>
            <a:r>
              <a:rPr dirty="0" sz="1000" b="1">
                <a:solidFill>
                  <a:srgbClr val="010202"/>
                </a:solidFill>
                <a:latin typeface="Times New Roman"/>
                <a:cs typeface="Times New Roman"/>
              </a:rPr>
              <a:t>OF GIBBS FREE ENERGY WITH </a:t>
            </a:r>
            <a:r>
              <a:rPr dirty="0" sz="1000" spc="-5" b="1">
                <a:solidFill>
                  <a:srgbClr val="010202"/>
                </a:solidFill>
                <a:latin typeface="Times New Roman"/>
                <a:cs typeface="Times New Roman"/>
              </a:rPr>
              <a:t>PRESSURE</a:t>
            </a:r>
            <a:r>
              <a:rPr dirty="0" sz="1000" spc="-95" b="1">
                <a:solidFill>
                  <a:srgbClr val="010202"/>
                </a:solidFill>
                <a:latin typeface="Times New Roman"/>
                <a:cs typeface="Times New Roman"/>
              </a:rPr>
              <a:t> </a:t>
            </a:r>
            <a:r>
              <a:rPr dirty="0" sz="1000" spc="-40" b="1">
                <a:solidFill>
                  <a:srgbClr val="010202"/>
                </a:solidFill>
                <a:latin typeface="Times New Roman"/>
                <a:cs typeface="Times New Roman"/>
              </a:rPr>
              <a:t>AT  </a:t>
            </a:r>
            <a:r>
              <a:rPr dirty="0" sz="1000" spc="-15" b="1">
                <a:solidFill>
                  <a:srgbClr val="010202"/>
                </a:solidFill>
                <a:latin typeface="Times New Roman"/>
                <a:cs typeface="Times New Roman"/>
              </a:rPr>
              <a:t>CONSTANT</a:t>
            </a:r>
            <a:r>
              <a:rPr dirty="0" sz="1000" spc="-25" b="1">
                <a:solidFill>
                  <a:srgbClr val="010202"/>
                </a:solidFill>
                <a:latin typeface="Times New Roman"/>
                <a:cs typeface="Times New Roman"/>
              </a:rPr>
              <a:t> </a:t>
            </a:r>
            <a:r>
              <a:rPr dirty="0" sz="1000" spc="-10" b="1">
                <a:solidFill>
                  <a:srgbClr val="010202"/>
                </a:solidFill>
                <a:latin typeface="Times New Roman"/>
                <a:cs typeface="Times New Roman"/>
              </a:rPr>
              <a:t>TEMPERATURE</a:t>
            </a:r>
            <a:endParaRPr sz="1000">
              <a:latin typeface="Times New Roman"/>
              <a:cs typeface="Times New Roman"/>
            </a:endParaRPr>
          </a:p>
          <a:p>
            <a:pPr>
              <a:lnSpc>
                <a:spcPct val="100000"/>
              </a:lnSpc>
              <a:spcBef>
                <a:spcPts val="40"/>
              </a:spcBef>
            </a:pPr>
            <a:endParaRPr sz="1050">
              <a:latin typeface="Times New Roman"/>
              <a:cs typeface="Times New Roman"/>
            </a:endParaRPr>
          </a:p>
          <a:p>
            <a:pPr algn="just" marL="12700" marR="5715" indent="-635">
              <a:lnSpc>
                <a:spcPct val="99700"/>
              </a:lnSpc>
            </a:pPr>
            <a:r>
              <a:rPr dirty="0" sz="1000">
                <a:solidFill>
                  <a:srgbClr val="010202"/>
                </a:solidFill>
                <a:latin typeface="Times New Roman"/>
                <a:cs typeface="Times New Roman"/>
              </a:rPr>
              <a:t>Consider the application of Le </a:t>
            </a:r>
            <a:r>
              <a:rPr dirty="0" sz="1000" spc="-5">
                <a:solidFill>
                  <a:srgbClr val="010202"/>
                </a:solidFill>
                <a:latin typeface="Times New Roman"/>
                <a:cs typeface="Times New Roman"/>
              </a:rPr>
              <a:t>Chatelier’s </a:t>
            </a:r>
            <a:r>
              <a:rPr dirty="0" sz="1000">
                <a:solidFill>
                  <a:srgbClr val="010202"/>
                </a:solidFill>
                <a:latin typeface="Times New Roman"/>
                <a:cs typeface="Times New Roman"/>
              </a:rPr>
              <a:t>principle to ice and </a:t>
            </a:r>
            <a:r>
              <a:rPr dirty="0" sz="1000" spc="-10">
                <a:solidFill>
                  <a:srgbClr val="010202"/>
                </a:solidFill>
                <a:latin typeface="Times New Roman"/>
                <a:cs typeface="Times New Roman"/>
              </a:rPr>
              <a:t>water, </a:t>
            </a:r>
            <a:r>
              <a:rPr dirty="0" sz="1000">
                <a:solidFill>
                  <a:srgbClr val="010202"/>
                </a:solidFill>
                <a:latin typeface="Times New Roman"/>
                <a:cs typeface="Times New Roman"/>
              </a:rPr>
              <a:t>coexisting in  equilibrium with one another at 0°C, when the pressure exerted on the system is  </a:t>
            </a:r>
            <a:r>
              <a:rPr dirty="0" sz="1000" spc="-5">
                <a:solidFill>
                  <a:srgbClr val="010202"/>
                </a:solidFill>
                <a:latin typeface="Times New Roman"/>
                <a:cs typeface="Times New Roman"/>
              </a:rPr>
              <a:t>increased to </a:t>
            </a:r>
            <a:r>
              <a:rPr dirty="0" sz="1000">
                <a:solidFill>
                  <a:srgbClr val="010202"/>
                </a:solidFill>
                <a:latin typeface="Times New Roman"/>
                <a:cs typeface="Times New Roman"/>
              </a:rPr>
              <a:t>a </a:t>
            </a:r>
            <a:r>
              <a:rPr dirty="0" sz="1000" spc="-5">
                <a:solidFill>
                  <a:srgbClr val="010202"/>
                </a:solidFill>
                <a:latin typeface="Times New Roman"/>
                <a:cs typeface="Times New Roman"/>
              </a:rPr>
              <a:t>value greater than </a:t>
            </a:r>
            <a:r>
              <a:rPr dirty="0" sz="1000">
                <a:solidFill>
                  <a:srgbClr val="010202"/>
                </a:solidFill>
                <a:latin typeface="Times New Roman"/>
                <a:cs typeface="Times New Roman"/>
              </a:rPr>
              <a:t>1 </a:t>
            </a:r>
            <a:r>
              <a:rPr dirty="0" sz="1000" spc="-5">
                <a:solidFill>
                  <a:srgbClr val="010202"/>
                </a:solidFill>
                <a:latin typeface="Times New Roman"/>
                <a:cs typeface="Times New Roman"/>
              </a:rPr>
              <a:t>atm. Le </a:t>
            </a:r>
            <a:r>
              <a:rPr dirty="0" sz="1000" spc="-10">
                <a:solidFill>
                  <a:srgbClr val="010202"/>
                </a:solidFill>
                <a:latin typeface="Times New Roman"/>
                <a:cs typeface="Times New Roman"/>
              </a:rPr>
              <a:t>Chatelier’s </a:t>
            </a:r>
            <a:r>
              <a:rPr dirty="0" sz="1000" spc="-5">
                <a:solidFill>
                  <a:srgbClr val="010202"/>
                </a:solidFill>
                <a:latin typeface="Times New Roman"/>
                <a:cs typeface="Times New Roman"/>
              </a:rPr>
              <a:t>principle states that, when  subjected to an external influence, the state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at equilibrium shifts in that  </a:t>
            </a:r>
            <a:r>
              <a:rPr dirty="0" sz="1000">
                <a:solidFill>
                  <a:srgbClr val="010202"/>
                </a:solidFill>
                <a:latin typeface="Times New Roman"/>
                <a:cs typeface="Times New Roman"/>
              </a:rPr>
              <a:t>direction which tends to nullify the </a:t>
            </a:r>
            <a:r>
              <a:rPr dirty="0" sz="1000" spc="-5">
                <a:solidFill>
                  <a:srgbClr val="010202"/>
                </a:solidFill>
                <a:latin typeface="Times New Roman"/>
                <a:cs typeface="Times New Roman"/>
              </a:rPr>
              <a:t>effect </a:t>
            </a:r>
            <a:r>
              <a:rPr dirty="0" sz="1000">
                <a:solidFill>
                  <a:srgbClr val="010202"/>
                </a:solidFill>
                <a:latin typeface="Times New Roman"/>
                <a:cs typeface="Times New Roman"/>
              </a:rPr>
              <a:t>of the external influence. Thus when the  </a:t>
            </a:r>
            <a:r>
              <a:rPr dirty="0" sz="1000" spc="-5">
                <a:solidFill>
                  <a:srgbClr val="010202"/>
                </a:solidFill>
                <a:latin typeface="Times New Roman"/>
                <a:cs typeface="Times New Roman"/>
              </a:rPr>
              <a:t>pressure exerted on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is increased, the state of the system shifts in the direction  </a:t>
            </a:r>
            <a:r>
              <a:rPr dirty="0" sz="1000">
                <a:solidFill>
                  <a:srgbClr val="010202"/>
                </a:solidFill>
                <a:latin typeface="Times New Roman"/>
                <a:cs typeface="Times New Roman"/>
              </a:rPr>
              <a:t>which causes a decrease in its volume. </a:t>
            </a:r>
            <a:r>
              <a:rPr dirty="0" sz="1000" spc="-5">
                <a:solidFill>
                  <a:srgbClr val="010202"/>
                </a:solidFill>
                <a:latin typeface="Times New Roman"/>
                <a:cs typeface="Times New Roman"/>
              </a:rPr>
              <a:t>As </a:t>
            </a:r>
            <a:r>
              <a:rPr dirty="0" sz="1000">
                <a:solidFill>
                  <a:srgbClr val="010202"/>
                </a:solidFill>
                <a:latin typeface="Times New Roman"/>
                <a:cs typeface="Times New Roman"/>
              </a:rPr>
              <a:t>ice at 0°C has a </a:t>
            </a:r>
            <a:r>
              <a:rPr dirty="0" sz="1000" spc="-5">
                <a:solidFill>
                  <a:srgbClr val="010202"/>
                </a:solidFill>
                <a:latin typeface="Times New Roman"/>
                <a:cs typeface="Times New Roman"/>
              </a:rPr>
              <a:t>larger </a:t>
            </a:r>
            <a:r>
              <a:rPr dirty="0" sz="1000">
                <a:solidFill>
                  <a:srgbClr val="010202"/>
                </a:solidFill>
                <a:latin typeface="Times New Roman"/>
                <a:cs typeface="Times New Roman"/>
              </a:rPr>
              <a:t>molar volume than has  water at 0°C, the melting of ice is the change in state caused by an increase in pressure.  </a:t>
            </a:r>
            <a:r>
              <a:rPr dirty="0" sz="1000" spc="-5">
                <a:solidFill>
                  <a:srgbClr val="010202"/>
                </a:solidFill>
                <a:latin typeface="Times New Roman"/>
                <a:cs typeface="Times New Roman"/>
              </a:rPr>
              <a:t>The influence of an increase in pressure, at constant temperature, on the molar Gibbs free  </a:t>
            </a:r>
            <a:r>
              <a:rPr dirty="0" sz="1000" spc="-10">
                <a:solidFill>
                  <a:srgbClr val="010202"/>
                </a:solidFill>
                <a:latin typeface="Times New Roman"/>
                <a:cs typeface="Times New Roman"/>
              </a:rPr>
              <a:t>energies </a:t>
            </a:r>
            <a:r>
              <a:rPr dirty="0" sz="1000" spc="-5">
                <a:solidFill>
                  <a:srgbClr val="010202"/>
                </a:solidFill>
                <a:latin typeface="Times New Roman"/>
                <a:cs typeface="Times New Roman"/>
              </a:rPr>
              <a:t>of the phases is given by Eq. (5.25) as</a:t>
            </a:r>
            <a:endParaRPr sz="1000">
              <a:latin typeface="Times New Roman"/>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184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1128712" y="713105"/>
            <a:ext cx="3228975" cy="339090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06411" y="4306570"/>
            <a:ext cx="4674870" cy="1677670"/>
          </a:xfrm>
          <a:prstGeom prst="rect">
            <a:avLst/>
          </a:prstGeom>
        </p:spPr>
        <p:txBody>
          <a:bodyPr wrap="square" lIns="0" tIns="27939" rIns="0" bIns="0" rtlCol="0" vert="horz">
            <a:spAutoFit/>
          </a:bodyPr>
          <a:lstStyle/>
          <a:p>
            <a:pPr algn="just" marL="942340" marR="477520" indent="-457200">
              <a:lnSpc>
                <a:spcPts val="1100"/>
              </a:lnSpc>
              <a:spcBef>
                <a:spcPts val="219"/>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7.7 </a:t>
            </a:r>
            <a:r>
              <a:rPr dirty="0" sz="1000">
                <a:solidFill>
                  <a:srgbClr val="010202"/>
                </a:solidFill>
                <a:latin typeface="Times New Roman"/>
                <a:cs typeface="Times New Roman"/>
              </a:rPr>
              <a:t>Schematic representation of the variations of the molar  Gibbs free </a:t>
            </a:r>
            <a:r>
              <a:rPr dirty="0" sz="1000" spc="-5">
                <a:solidFill>
                  <a:srgbClr val="010202"/>
                </a:solidFill>
                <a:latin typeface="Times New Roman"/>
                <a:cs typeface="Times New Roman"/>
              </a:rPr>
              <a:t>energies </a:t>
            </a:r>
            <a:r>
              <a:rPr dirty="0" sz="1000">
                <a:solidFill>
                  <a:srgbClr val="010202"/>
                </a:solidFill>
                <a:latin typeface="Times New Roman"/>
                <a:cs typeface="Times New Roman"/>
              </a:rPr>
              <a:t>of solid and liquid water with  pressure at constant</a:t>
            </a:r>
            <a:r>
              <a:rPr dirty="0" sz="1000" spc="-10">
                <a:solidFill>
                  <a:srgbClr val="010202"/>
                </a:solidFill>
                <a:latin typeface="Times New Roman"/>
                <a:cs typeface="Times New Roman"/>
              </a:rPr>
              <a:t> </a:t>
            </a:r>
            <a:r>
              <a:rPr dirty="0" sz="1000">
                <a:solidFill>
                  <a:srgbClr val="010202"/>
                </a:solidFill>
                <a:latin typeface="Times New Roman"/>
                <a:cs typeface="Times New Roman"/>
              </a:rPr>
              <a:t>temperature.</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15"/>
              </a:spcBef>
            </a:pPr>
            <a:endParaRPr sz="850">
              <a:latin typeface="Times New Roman"/>
              <a:cs typeface="Times New Roman"/>
            </a:endParaRPr>
          </a:p>
          <a:p>
            <a:pPr marL="2004695" marR="300990" indent="-1697989">
              <a:lnSpc>
                <a:spcPct val="103499"/>
              </a:lnSpc>
            </a:pPr>
            <a:r>
              <a:rPr dirty="0" sz="1000" b="1">
                <a:solidFill>
                  <a:srgbClr val="010202"/>
                </a:solidFill>
                <a:latin typeface="Times New Roman"/>
                <a:cs typeface="Times New Roman"/>
              </a:rPr>
              <a:t>7.4 </a:t>
            </a:r>
            <a:r>
              <a:rPr dirty="0" sz="1000" spc="-5" b="1">
                <a:solidFill>
                  <a:srgbClr val="010202"/>
                </a:solidFill>
                <a:latin typeface="Times New Roman"/>
                <a:cs typeface="Times New Roman"/>
              </a:rPr>
              <a:t>GIBBS FREE ENERGY AS A FUNCTION OF </a:t>
            </a:r>
            <a:r>
              <a:rPr dirty="0" sz="1000" spc="-15" b="1">
                <a:solidFill>
                  <a:srgbClr val="010202"/>
                </a:solidFill>
                <a:latin typeface="Times New Roman"/>
                <a:cs typeface="Times New Roman"/>
              </a:rPr>
              <a:t>TEMPERATURE </a:t>
            </a:r>
            <a:r>
              <a:rPr dirty="0" sz="1000" spc="-10" b="1">
                <a:solidFill>
                  <a:srgbClr val="010202"/>
                </a:solidFill>
                <a:latin typeface="Times New Roman"/>
                <a:cs typeface="Times New Roman"/>
              </a:rPr>
              <a:t>AND  </a:t>
            </a:r>
            <a:r>
              <a:rPr dirty="0" sz="1000" spc="-5" b="1">
                <a:solidFill>
                  <a:srgbClr val="010202"/>
                </a:solidFill>
                <a:latin typeface="Times New Roman"/>
                <a:cs typeface="Times New Roman"/>
              </a:rPr>
              <a:t>PRESSURE</a:t>
            </a:r>
            <a:endParaRPr sz="1000">
              <a:latin typeface="Times New Roman"/>
              <a:cs typeface="Times New Roman"/>
            </a:endParaRPr>
          </a:p>
          <a:p>
            <a:pPr>
              <a:lnSpc>
                <a:spcPct val="100000"/>
              </a:lnSpc>
              <a:spcBef>
                <a:spcPts val="35"/>
              </a:spcBef>
            </a:pPr>
            <a:endParaRPr sz="1050">
              <a:latin typeface="Times New Roman"/>
              <a:cs typeface="Times New Roman"/>
            </a:endParaRPr>
          </a:p>
          <a:p>
            <a:pPr algn="just" marL="50800" marR="43180">
              <a:lnSpc>
                <a:spcPct val="100000"/>
              </a:lnSpc>
            </a:pPr>
            <a:r>
              <a:rPr dirty="0" sz="1000" spc="-5">
                <a:solidFill>
                  <a:srgbClr val="010202"/>
                </a:solidFill>
                <a:latin typeface="Times New Roman"/>
                <a:cs typeface="Times New Roman"/>
              </a:rPr>
              <a:t>Consideration of Figs. 7.1 and 7.7 shows that it is possible to maintain equilibrium  </a:t>
            </a:r>
            <a:r>
              <a:rPr dirty="0" sz="1000">
                <a:solidFill>
                  <a:srgbClr val="010202"/>
                </a:solidFill>
                <a:latin typeface="Times New Roman"/>
                <a:cs typeface="Times New Roman"/>
              </a:rPr>
              <a:t>between the solid and liquid phase by simultaneously varying the temperature </a:t>
            </a:r>
            <a:r>
              <a:rPr dirty="0" sz="1000" spc="-5">
                <a:solidFill>
                  <a:srgbClr val="010202"/>
                </a:solidFill>
                <a:latin typeface="Times New Roman"/>
                <a:cs typeface="Times New Roman"/>
              </a:rPr>
              <a:t>and  pressure in such </a:t>
            </a:r>
            <a:r>
              <a:rPr dirty="0" sz="1000">
                <a:solidFill>
                  <a:srgbClr val="010202"/>
                </a:solidFill>
                <a:latin typeface="Times New Roman"/>
                <a:cs typeface="Times New Roman"/>
              </a:rPr>
              <a:t>a </a:t>
            </a:r>
            <a:r>
              <a:rPr dirty="0" sz="1000" spc="-5">
                <a:solidFill>
                  <a:srgbClr val="010202"/>
                </a:solidFill>
                <a:latin typeface="Times New Roman"/>
                <a:cs typeface="Times New Roman"/>
              </a:rPr>
              <a:t>manner that </a:t>
            </a:r>
            <a:r>
              <a:rPr dirty="0" sz="1000" spc="15">
                <a:solidFill>
                  <a:srgbClr val="010202"/>
                </a:solidFill>
                <a:latin typeface="Times New Roman"/>
                <a:cs typeface="Times New Roman"/>
              </a:rPr>
              <a:t>O</a:t>
            </a:r>
            <a:r>
              <a:rPr dirty="0" sz="1000" spc="15" i="1">
                <a:solidFill>
                  <a:srgbClr val="010202"/>
                </a:solidFill>
                <a:latin typeface="Times New Roman"/>
                <a:cs typeface="Times New Roman"/>
              </a:rPr>
              <a:t>G</a:t>
            </a:r>
            <a:r>
              <a:rPr dirty="0" baseline="-33333" sz="1125" spc="22" i="1">
                <a:solidFill>
                  <a:srgbClr val="010202"/>
                </a:solidFill>
                <a:latin typeface="Times New Roman"/>
                <a:cs typeface="Times New Roman"/>
              </a:rPr>
              <a:t>(s</a:t>
            </a:r>
            <a:r>
              <a:rPr dirty="0" baseline="-33333" sz="1125" spc="22" b="0" i="1">
                <a:solidFill>
                  <a:srgbClr val="010202"/>
                </a:solidFill>
                <a:latin typeface="Bookman Old Style"/>
                <a:cs typeface="Bookman Old Style"/>
              </a:rPr>
              <a:t>s</a:t>
            </a:r>
            <a:r>
              <a:rPr dirty="0" baseline="-33333" sz="1125" spc="22" i="1">
                <a:solidFill>
                  <a:srgbClr val="010202"/>
                </a:solidFill>
                <a:latin typeface="Times New Roman"/>
                <a:cs typeface="Times New Roman"/>
              </a:rPr>
              <a:t>l) </a:t>
            </a:r>
            <a:r>
              <a:rPr dirty="0" sz="1000" spc="-5">
                <a:solidFill>
                  <a:srgbClr val="010202"/>
                </a:solidFill>
                <a:latin typeface="Times New Roman"/>
                <a:cs typeface="Times New Roman"/>
              </a:rPr>
              <a:t>remains zero. For equilibrium to be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maintained</a:t>
            </a:r>
            <a:endParaRPr sz="1000">
              <a:latin typeface="Times New Roman"/>
              <a:cs typeface="Times New Roman"/>
            </a:endParaRPr>
          </a:p>
        </p:txBody>
      </p:sp>
      <p:sp>
        <p:nvSpPr>
          <p:cNvPr id="5" name="object 5"/>
          <p:cNvSpPr/>
          <p:nvPr/>
        </p:nvSpPr>
        <p:spPr>
          <a:xfrm>
            <a:off x="2155825" y="6210300"/>
            <a:ext cx="752475" cy="18097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6593840"/>
            <a:ext cx="2174875" cy="177800"/>
          </a:xfrm>
          <a:prstGeom prst="rect">
            <a:avLst/>
          </a:prstGeom>
        </p:spPr>
        <p:txBody>
          <a:bodyPr wrap="square" lIns="0" tIns="12700" rIns="0" bIns="0" rtlCol="0" vert="horz">
            <a:spAutoFit/>
          </a:bodyPr>
          <a:lstStyle/>
          <a:p>
            <a:pPr marL="12700">
              <a:lnSpc>
                <a:spcPct val="100000"/>
              </a:lnSpc>
              <a:spcBef>
                <a:spcPts val="100"/>
              </a:spcBef>
            </a:pPr>
            <a:r>
              <a:rPr dirty="0" sz="1000" spc="-20">
                <a:solidFill>
                  <a:srgbClr val="010202"/>
                </a:solidFill>
                <a:latin typeface="Times New Roman"/>
                <a:cs typeface="Times New Roman"/>
              </a:rPr>
              <a:t>or, </a:t>
            </a:r>
            <a:r>
              <a:rPr dirty="0" sz="1000" spc="-5">
                <a:solidFill>
                  <a:srgbClr val="010202"/>
                </a:solidFill>
                <a:latin typeface="Times New Roman"/>
                <a:cs typeface="Times New Roman"/>
              </a:rPr>
              <a:t>for any infinitesimal change in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and</a:t>
            </a:r>
            <a:r>
              <a:rPr dirty="0" sz="1000" spc="-55">
                <a:solidFill>
                  <a:srgbClr val="010202"/>
                </a:solidFill>
                <a:latin typeface="Times New Roman"/>
                <a:cs typeface="Times New Roman"/>
              </a:rPr>
              <a:t> </a:t>
            </a:r>
            <a:r>
              <a:rPr dirty="0" sz="1000" spc="-130" i="1">
                <a:solidFill>
                  <a:srgbClr val="010202"/>
                </a:solidFill>
                <a:latin typeface="Times New Roman"/>
                <a:cs typeface="Times New Roman"/>
              </a:rPr>
              <a:t>P,</a:t>
            </a:r>
            <a:endParaRPr sz="1000">
              <a:latin typeface="Times New Roman"/>
              <a:cs typeface="Times New Roman"/>
            </a:endParaRPr>
          </a:p>
        </p:txBody>
      </p:sp>
      <p:sp>
        <p:nvSpPr>
          <p:cNvPr id="7" name="object 7"/>
          <p:cNvSpPr/>
          <p:nvPr/>
        </p:nvSpPr>
        <p:spPr>
          <a:xfrm>
            <a:off x="2065337" y="6955790"/>
            <a:ext cx="933450" cy="190500"/>
          </a:xfrm>
          <a:prstGeom prst="rect">
            <a:avLst/>
          </a:prstGeom>
          <a:blipFill>
            <a:blip r:embed="rId4" cstate="print"/>
            <a:stretch>
              <a:fillRect/>
            </a:stretch>
          </a:blipFill>
        </p:spPr>
        <p:txBody>
          <a:bodyPr wrap="square" lIns="0" tIns="0" rIns="0" bIns="0" rtlCol="0"/>
          <a:lstStyle/>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261514" y="403223"/>
            <a:ext cx="2780665"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Phase Equilibrium in a One-Component System</a:t>
            </a:r>
            <a:r>
              <a:rPr dirty="0" sz="1000" spc="155" i="1">
                <a:solidFill>
                  <a:srgbClr val="231F20"/>
                </a:solidFill>
                <a:latin typeface="Times New Roman"/>
                <a:cs typeface="Times New Roman"/>
              </a:rPr>
              <a:t> </a:t>
            </a:r>
            <a:r>
              <a:rPr dirty="0" sz="1000">
                <a:solidFill>
                  <a:srgbClr val="231F20"/>
                </a:solidFill>
                <a:latin typeface="Times New Roman"/>
                <a:cs typeface="Times New Roman"/>
              </a:rPr>
              <a:t>185</a:t>
            </a:r>
            <a:endParaRPr sz="1000">
              <a:latin typeface="Times New Roman"/>
              <a:cs typeface="Times New Roman"/>
            </a:endParaRPr>
          </a:p>
        </p:txBody>
      </p:sp>
      <p:sp>
        <p:nvSpPr>
          <p:cNvPr id="3" name="object 3"/>
          <p:cNvSpPr/>
          <p:nvPr/>
        </p:nvSpPr>
        <p:spPr>
          <a:xfrm>
            <a:off x="1827212" y="1423669"/>
            <a:ext cx="1400175" cy="14287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1769109"/>
            <a:ext cx="3259454"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Thus, for equilibrium to be maintained between the two</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phases,</a:t>
            </a:r>
            <a:endParaRPr sz="1000">
              <a:latin typeface="Times New Roman"/>
              <a:cs typeface="Times New Roman"/>
            </a:endParaRPr>
          </a:p>
        </p:txBody>
      </p:sp>
      <p:sp>
        <p:nvSpPr>
          <p:cNvPr id="5" name="object 5"/>
          <p:cNvSpPr/>
          <p:nvPr/>
        </p:nvSpPr>
        <p:spPr>
          <a:xfrm>
            <a:off x="1484312" y="2121535"/>
            <a:ext cx="2085975" cy="14287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2466975"/>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7" name="object 7"/>
          <p:cNvSpPr/>
          <p:nvPr/>
        </p:nvSpPr>
        <p:spPr>
          <a:xfrm>
            <a:off x="1627187" y="2819400"/>
            <a:ext cx="1800225" cy="371475"/>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373" y="3383915"/>
            <a:ext cx="4598670" cy="330200"/>
          </a:xfrm>
          <a:prstGeom prst="rect">
            <a:avLst/>
          </a:prstGeom>
        </p:spPr>
        <p:txBody>
          <a:bodyPr wrap="square" lIns="0" tIns="12700" rIns="0" bIns="0" rtlCol="0" vert="horz">
            <a:spAutoFit/>
          </a:bodyPr>
          <a:lstStyle/>
          <a:p>
            <a:pPr marL="12700" marR="5080">
              <a:lnSpc>
                <a:spcPct val="100000"/>
              </a:lnSpc>
              <a:spcBef>
                <a:spcPts val="100"/>
              </a:spcBef>
            </a:pPr>
            <a:r>
              <a:rPr dirty="0" sz="1000" spc="-5">
                <a:solidFill>
                  <a:srgbClr val="010202"/>
                </a:solidFill>
                <a:latin typeface="Times New Roman"/>
                <a:cs typeface="Times New Roman"/>
              </a:rPr>
              <a:t>At equilibrium O</a:t>
            </a:r>
            <a:r>
              <a:rPr dirty="0" sz="1000" spc="-5" i="1">
                <a:solidFill>
                  <a:srgbClr val="010202"/>
                </a:solidFill>
                <a:latin typeface="Times New Roman"/>
                <a:cs typeface="Times New Roman"/>
              </a:rPr>
              <a:t>G</a:t>
            </a:r>
            <a:r>
              <a:rPr dirty="0" sz="1000" spc="-5">
                <a:solidFill>
                  <a:srgbClr val="010202"/>
                </a:solidFill>
                <a:latin typeface="Times New Roman"/>
                <a:cs typeface="Times New Roman"/>
              </a:rPr>
              <a:t>=0, </a:t>
            </a:r>
            <a:r>
              <a:rPr dirty="0" sz="1000">
                <a:solidFill>
                  <a:srgbClr val="010202"/>
                </a:solidFill>
                <a:latin typeface="Times New Roman"/>
                <a:cs typeface="Times New Roman"/>
              </a:rPr>
              <a:t>and hence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S, </a:t>
            </a:r>
            <a:r>
              <a:rPr dirty="0" sz="1000">
                <a:solidFill>
                  <a:srgbClr val="010202"/>
                </a:solidFill>
                <a:latin typeface="Times New Roman"/>
                <a:cs typeface="Times New Roman"/>
              </a:rPr>
              <a:t>substitution of which into the above equation  gives</a:t>
            </a:r>
            <a:endParaRPr sz="1000">
              <a:latin typeface="Times New Roman"/>
              <a:cs typeface="Times New Roman"/>
            </a:endParaRPr>
          </a:p>
        </p:txBody>
      </p:sp>
      <p:sp>
        <p:nvSpPr>
          <p:cNvPr id="9" name="object 9"/>
          <p:cNvSpPr/>
          <p:nvPr/>
        </p:nvSpPr>
        <p:spPr>
          <a:xfrm>
            <a:off x="1951037" y="3888740"/>
            <a:ext cx="1162050" cy="476250"/>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19023" y="4567553"/>
            <a:ext cx="4649470" cy="2379345"/>
          </a:xfrm>
          <a:prstGeom prst="rect">
            <a:avLst/>
          </a:prstGeom>
        </p:spPr>
        <p:txBody>
          <a:bodyPr wrap="square" lIns="0" tIns="12700" rIns="0" bIns="0" rtlCol="0" vert="horz">
            <a:spAutoFit/>
          </a:bodyPr>
          <a:lstStyle/>
          <a:p>
            <a:pPr algn="just" marL="38100" marR="31115">
              <a:lnSpc>
                <a:spcPct val="100000"/>
              </a:lnSpc>
              <a:spcBef>
                <a:spcPts val="100"/>
              </a:spcBef>
            </a:pPr>
            <a:r>
              <a:rPr dirty="0" sz="1000">
                <a:solidFill>
                  <a:srgbClr val="010202"/>
                </a:solidFill>
                <a:latin typeface="Times New Roman"/>
                <a:cs typeface="Times New Roman"/>
              </a:rPr>
              <a:t>Eq. (7.5), which is known as the Clapeyron equation, gives the required relationships  between the variations of temperature and pressure which are required for the  maintenance of equilibrium between the two</a:t>
            </a:r>
            <a:r>
              <a:rPr dirty="0" sz="1000" spc="-10">
                <a:solidFill>
                  <a:srgbClr val="010202"/>
                </a:solidFill>
                <a:latin typeface="Times New Roman"/>
                <a:cs typeface="Times New Roman"/>
              </a:rPr>
              <a:t> </a:t>
            </a:r>
            <a:r>
              <a:rPr dirty="0" sz="1000">
                <a:solidFill>
                  <a:srgbClr val="010202"/>
                </a:solidFill>
                <a:latin typeface="Times New Roman"/>
                <a:cs typeface="Times New Roman"/>
              </a:rPr>
              <a:t>phases.</a:t>
            </a:r>
            <a:endParaRPr sz="1000">
              <a:latin typeface="Times New Roman"/>
              <a:cs typeface="Times New Roman"/>
            </a:endParaRPr>
          </a:p>
          <a:p>
            <a:pPr algn="just" marL="38100" marR="30480" indent="127000">
              <a:lnSpc>
                <a:spcPct val="130900"/>
              </a:lnSpc>
            </a:pPr>
            <a:r>
              <a:rPr dirty="0" sz="1000">
                <a:solidFill>
                  <a:srgbClr val="010202"/>
                </a:solidFill>
                <a:latin typeface="Times New Roman"/>
                <a:cs typeface="Times New Roman"/>
              </a:rPr>
              <a:t>The value of </a:t>
            </a:r>
            <a:r>
              <a:rPr dirty="0" sz="1000" spc="15">
                <a:solidFill>
                  <a:srgbClr val="010202"/>
                </a:solidFill>
                <a:latin typeface="Times New Roman"/>
                <a:cs typeface="Times New Roman"/>
              </a:rPr>
              <a:t>O</a:t>
            </a:r>
            <a:r>
              <a:rPr dirty="0" sz="1000" spc="15" i="1">
                <a:solidFill>
                  <a:srgbClr val="010202"/>
                </a:solidFill>
                <a:latin typeface="Times New Roman"/>
                <a:cs typeface="Times New Roman"/>
              </a:rPr>
              <a:t>V</a:t>
            </a:r>
            <a:r>
              <a:rPr dirty="0" baseline="-33333" sz="1125" spc="22" i="1">
                <a:solidFill>
                  <a:srgbClr val="010202"/>
                </a:solidFill>
                <a:latin typeface="Times New Roman"/>
                <a:cs typeface="Times New Roman"/>
              </a:rPr>
              <a:t>(s</a:t>
            </a:r>
            <a:r>
              <a:rPr dirty="0" baseline="-33333" sz="1125" spc="22" b="0" i="1">
                <a:solidFill>
                  <a:srgbClr val="010202"/>
                </a:solidFill>
                <a:latin typeface="Bookman Old Style"/>
                <a:cs typeface="Bookman Old Style"/>
              </a:rPr>
              <a:t>s</a:t>
            </a:r>
            <a:r>
              <a:rPr dirty="0" baseline="-33333" sz="1125" spc="22" i="1">
                <a:solidFill>
                  <a:srgbClr val="010202"/>
                </a:solidFill>
                <a:latin typeface="Times New Roman"/>
                <a:cs typeface="Times New Roman"/>
              </a:rPr>
              <a:t>l) </a:t>
            </a:r>
            <a:r>
              <a:rPr dirty="0" sz="1000">
                <a:solidFill>
                  <a:srgbClr val="010202"/>
                </a:solidFill>
                <a:latin typeface="Times New Roman"/>
                <a:cs typeface="Times New Roman"/>
              </a:rPr>
              <a:t>for H</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 is negative and </a:t>
            </a:r>
            <a:r>
              <a:rPr dirty="0" sz="1000" spc="15">
                <a:solidFill>
                  <a:srgbClr val="010202"/>
                </a:solidFill>
                <a:latin typeface="Times New Roman"/>
                <a:cs typeface="Times New Roman"/>
              </a:rPr>
              <a:t>O</a:t>
            </a:r>
            <a:r>
              <a:rPr dirty="0" sz="1000" spc="15" i="1">
                <a:solidFill>
                  <a:srgbClr val="010202"/>
                </a:solidFill>
                <a:latin typeface="Times New Roman"/>
                <a:cs typeface="Times New Roman"/>
              </a:rPr>
              <a:t>H</a:t>
            </a:r>
            <a:r>
              <a:rPr dirty="0" baseline="-33333" sz="1125" spc="22" i="1">
                <a:solidFill>
                  <a:srgbClr val="010202"/>
                </a:solidFill>
                <a:latin typeface="Times New Roman"/>
                <a:cs typeface="Times New Roman"/>
              </a:rPr>
              <a:t>(s</a:t>
            </a:r>
            <a:r>
              <a:rPr dirty="0" baseline="-33333" sz="1125" spc="22" b="0" i="1">
                <a:solidFill>
                  <a:srgbClr val="010202"/>
                </a:solidFill>
                <a:latin typeface="Bookman Old Style"/>
                <a:cs typeface="Bookman Old Style"/>
              </a:rPr>
              <a:t>s</a:t>
            </a:r>
            <a:r>
              <a:rPr dirty="0" baseline="-33333" sz="1125" spc="22" i="1">
                <a:solidFill>
                  <a:srgbClr val="010202"/>
                </a:solidFill>
                <a:latin typeface="Times New Roman"/>
                <a:cs typeface="Times New Roman"/>
              </a:rPr>
              <a:t>l) </a:t>
            </a:r>
            <a:r>
              <a:rPr dirty="0" sz="1000">
                <a:solidFill>
                  <a:srgbClr val="010202"/>
                </a:solidFill>
                <a:latin typeface="Times New Roman"/>
                <a:cs typeface="Times New Roman"/>
              </a:rPr>
              <a:t>for all materials is positive. Thus  </a:t>
            </a:r>
            <a:r>
              <a:rPr dirty="0" sz="1000" i="1">
                <a:solidFill>
                  <a:srgbClr val="010202"/>
                </a:solidFill>
                <a:latin typeface="Times New Roman"/>
                <a:cs typeface="Times New Roman"/>
              </a:rPr>
              <a:t>(dP/dT)</a:t>
            </a:r>
            <a:r>
              <a:rPr dirty="0" baseline="-33333" sz="1125">
                <a:solidFill>
                  <a:srgbClr val="010202"/>
                </a:solidFill>
                <a:latin typeface="Times New Roman"/>
                <a:cs typeface="Times New Roman"/>
              </a:rPr>
              <a:t>eq </a:t>
            </a:r>
            <a:r>
              <a:rPr dirty="0" sz="1000">
                <a:solidFill>
                  <a:srgbClr val="010202"/>
                </a:solidFill>
                <a:latin typeface="Times New Roman"/>
                <a:cs typeface="Times New Roman"/>
              </a:rPr>
              <a:t>for H</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 is negative, i.e., an increase in pressure decreases the equilibrium  melting temperature, and it is for this reason that iceskating is possible. The pressure</a:t>
            </a:r>
            <a:r>
              <a:rPr dirty="0" sz="1000" spc="-75">
                <a:solidFill>
                  <a:srgbClr val="010202"/>
                </a:solidFill>
                <a:latin typeface="Times New Roman"/>
                <a:cs typeface="Times New Roman"/>
              </a:rPr>
              <a:t> </a:t>
            </a:r>
            <a:r>
              <a:rPr dirty="0" sz="1000">
                <a:solidFill>
                  <a:srgbClr val="010202"/>
                </a:solidFill>
                <a:latin typeface="Times New Roman"/>
                <a:cs typeface="Times New Roman"/>
              </a:rPr>
              <a:t>of</a:t>
            </a:r>
            <a:endParaRPr sz="1000">
              <a:latin typeface="Times New Roman"/>
              <a:cs typeface="Times New Roman"/>
            </a:endParaRPr>
          </a:p>
          <a:p>
            <a:pPr algn="just" marL="38100" marR="30480">
              <a:lnSpc>
                <a:spcPct val="137900"/>
              </a:lnSpc>
            </a:pPr>
            <a:r>
              <a:rPr dirty="0" sz="1000" spc="-15">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skate</a:t>
            </a:r>
            <a:r>
              <a:rPr dirty="0" sz="1000" spc="-50">
                <a:solidFill>
                  <a:srgbClr val="010202"/>
                </a:solidFill>
                <a:latin typeface="Times New Roman"/>
                <a:cs typeface="Times New Roman"/>
              </a:rPr>
              <a:t> </a:t>
            </a:r>
            <a:r>
              <a:rPr dirty="0" sz="1000" spc="-10">
                <a:solidFill>
                  <a:srgbClr val="010202"/>
                </a:solidFill>
                <a:latin typeface="Times New Roman"/>
                <a:cs typeface="Times New Roman"/>
              </a:rPr>
              <a:t>on</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solid</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ice</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decreases</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its</a:t>
            </a:r>
            <a:r>
              <a:rPr dirty="0" sz="1000" spc="-45">
                <a:solidFill>
                  <a:srgbClr val="010202"/>
                </a:solidFill>
                <a:latin typeface="Times New Roman"/>
                <a:cs typeface="Times New Roman"/>
              </a:rPr>
              <a:t> </a:t>
            </a:r>
            <a:r>
              <a:rPr dirty="0" sz="1000" spc="-20">
                <a:solidFill>
                  <a:srgbClr val="010202"/>
                </a:solidFill>
                <a:latin typeface="Times New Roman"/>
                <a:cs typeface="Times New Roman"/>
              </a:rPr>
              <a:t>melting</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temperature,</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and,</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provided</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that</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melting</a:t>
            </a:r>
            <a:r>
              <a:rPr dirty="0" sz="1000" spc="-50">
                <a:solidFill>
                  <a:srgbClr val="010202"/>
                </a:solidFill>
                <a:latin typeface="Times New Roman"/>
                <a:cs typeface="Times New Roman"/>
              </a:rPr>
              <a:t> </a:t>
            </a:r>
            <a:r>
              <a:rPr dirty="0" sz="1000" spc="-10">
                <a:solidFill>
                  <a:srgbClr val="010202"/>
                </a:solidFill>
                <a:latin typeface="Times New Roman"/>
                <a:cs typeface="Times New Roman"/>
              </a:rPr>
              <a:t>tem-  </a:t>
            </a:r>
            <a:r>
              <a:rPr dirty="0" sz="1000" spc="-25">
                <a:solidFill>
                  <a:srgbClr val="010202"/>
                </a:solidFill>
                <a:latin typeface="Times New Roman"/>
                <a:cs typeface="Times New Roman"/>
              </a:rPr>
              <a:t>perature</a:t>
            </a:r>
            <a:r>
              <a:rPr dirty="0" sz="1000" spc="-60">
                <a:solidFill>
                  <a:srgbClr val="010202"/>
                </a:solidFill>
                <a:latin typeface="Times New Roman"/>
                <a:cs typeface="Times New Roman"/>
              </a:rPr>
              <a:t> </a:t>
            </a:r>
            <a:r>
              <a:rPr dirty="0" sz="1000" spc="-15">
                <a:solidFill>
                  <a:srgbClr val="010202"/>
                </a:solidFill>
                <a:latin typeface="Times New Roman"/>
                <a:cs typeface="Times New Roman"/>
              </a:rPr>
              <a:t>is</a:t>
            </a:r>
            <a:r>
              <a:rPr dirty="0" sz="1000" spc="-55">
                <a:solidFill>
                  <a:srgbClr val="010202"/>
                </a:solidFill>
                <a:latin typeface="Times New Roman"/>
                <a:cs typeface="Times New Roman"/>
              </a:rPr>
              <a:t> </a:t>
            </a:r>
            <a:r>
              <a:rPr dirty="0" sz="1000" spc="-25">
                <a:solidFill>
                  <a:srgbClr val="010202"/>
                </a:solidFill>
                <a:latin typeface="Times New Roman"/>
                <a:cs typeface="Times New Roman"/>
              </a:rPr>
              <a:t>decreased</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to</a:t>
            </a:r>
            <a:r>
              <a:rPr dirty="0" sz="1000" spc="-55">
                <a:solidFill>
                  <a:srgbClr val="010202"/>
                </a:solidFill>
                <a:latin typeface="Times New Roman"/>
                <a:cs typeface="Times New Roman"/>
              </a:rPr>
              <a:t> </a:t>
            </a:r>
            <a:r>
              <a:rPr dirty="0" sz="1000">
                <a:solidFill>
                  <a:srgbClr val="010202"/>
                </a:solidFill>
                <a:latin typeface="Times New Roman"/>
                <a:cs typeface="Times New Roman"/>
              </a:rPr>
              <a:t>a</a:t>
            </a:r>
            <a:r>
              <a:rPr dirty="0" sz="1000" spc="-60">
                <a:solidFill>
                  <a:srgbClr val="010202"/>
                </a:solidFill>
                <a:latin typeface="Times New Roman"/>
                <a:cs typeface="Times New Roman"/>
              </a:rPr>
              <a:t> </a:t>
            </a:r>
            <a:r>
              <a:rPr dirty="0" sz="1000" spc="-20">
                <a:solidFill>
                  <a:srgbClr val="010202"/>
                </a:solidFill>
                <a:latin typeface="Times New Roman"/>
                <a:cs typeface="Times New Roman"/>
              </a:rPr>
              <a:t>value</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below</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25">
                <a:solidFill>
                  <a:srgbClr val="010202"/>
                </a:solidFill>
                <a:latin typeface="Times New Roman"/>
                <a:cs typeface="Times New Roman"/>
              </a:rPr>
              <a:t>actual</a:t>
            </a:r>
            <a:r>
              <a:rPr dirty="0" sz="1000" spc="-55">
                <a:solidFill>
                  <a:srgbClr val="010202"/>
                </a:solidFill>
                <a:latin typeface="Times New Roman"/>
                <a:cs typeface="Times New Roman"/>
              </a:rPr>
              <a:t> </a:t>
            </a:r>
            <a:r>
              <a:rPr dirty="0" sz="1000" spc="-25">
                <a:solidFill>
                  <a:srgbClr val="010202"/>
                </a:solidFill>
                <a:latin typeface="Times New Roman"/>
                <a:cs typeface="Times New Roman"/>
              </a:rPr>
              <a:t>temperature</a:t>
            </a:r>
            <a:r>
              <a:rPr dirty="0" sz="1000" spc="-60">
                <a:solidFill>
                  <a:srgbClr val="010202"/>
                </a:solidFill>
                <a:latin typeface="Times New Roman"/>
                <a:cs typeface="Times New Roman"/>
              </a:rPr>
              <a:t> </a:t>
            </a:r>
            <a:r>
              <a:rPr dirty="0" sz="1000" spc="-15">
                <a:solidFill>
                  <a:srgbClr val="010202"/>
                </a:solidFill>
                <a:latin typeface="Times New Roman"/>
                <a:cs typeface="Times New Roman"/>
              </a:rPr>
              <a:t>of</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ice,</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spc="-20">
                <a:solidFill>
                  <a:srgbClr val="010202"/>
                </a:solidFill>
                <a:latin typeface="Times New Roman"/>
                <a:cs typeface="Times New Roman"/>
              </a:rPr>
              <a:t>ice</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melts</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to</a:t>
            </a:r>
            <a:r>
              <a:rPr dirty="0" sz="1000" spc="-55">
                <a:solidFill>
                  <a:srgbClr val="010202"/>
                </a:solidFill>
                <a:latin typeface="Times New Roman"/>
                <a:cs typeface="Times New Roman"/>
              </a:rPr>
              <a:t> </a:t>
            </a:r>
            <a:r>
              <a:rPr dirty="0" sz="1000" spc="-25">
                <a:solidFill>
                  <a:srgbClr val="010202"/>
                </a:solidFill>
                <a:latin typeface="Times New Roman"/>
                <a:cs typeface="Times New Roman"/>
              </a:rPr>
              <a:t>produce  liquid</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water</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which</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acts</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as</a:t>
            </a:r>
            <a:r>
              <a:rPr dirty="0" sz="1000" spc="-50">
                <a:solidFill>
                  <a:srgbClr val="010202"/>
                </a:solidFill>
                <a:latin typeface="Times New Roman"/>
                <a:cs typeface="Times New Roman"/>
              </a:rPr>
              <a:t> </a:t>
            </a:r>
            <a:r>
              <a:rPr dirty="0" sz="1000">
                <a:solidFill>
                  <a:srgbClr val="010202"/>
                </a:solidFill>
                <a:latin typeface="Times New Roman"/>
                <a:cs typeface="Times New Roman"/>
              </a:rPr>
              <a:t>a</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lubricant</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for</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skate</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on</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ice.</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For</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most</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materials</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V</a:t>
            </a:r>
            <a:r>
              <a:rPr dirty="0" baseline="-33333" sz="1125" spc="-7" i="1">
                <a:solidFill>
                  <a:srgbClr val="010202"/>
                </a:solidFill>
                <a:latin typeface="Times New Roman"/>
                <a:cs typeface="Times New Roman"/>
              </a:rPr>
              <a:t>(s</a:t>
            </a:r>
            <a:r>
              <a:rPr dirty="0" baseline="-33333" sz="1125" spc="-7" b="0" i="1">
                <a:solidFill>
                  <a:srgbClr val="010202"/>
                </a:solidFill>
                <a:latin typeface="Bookman Old Style"/>
                <a:cs typeface="Bookman Old Style"/>
              </a:rPr>
              <a:t>s</a:t>
            </a:r>
            <a:r>
              <a:rPr dirty="0" baseline="-33333" sz="1125" spc="-7" i="1">
                <a:solidFill>
                  <a:srgbClr val="010202"/>
                </a:solidFill>
                <a:latin typeface="Times New Roman"/>
                <a:cs typeface="Times New Roman"/>
              </a:rPr>
              <a:t>l)</a:t>
            </a:r>
            <a:r>
              <a:rPr dirty="0" baseline="-33333" sz="1125" spc="15" i="1">
                <a:solidFill>
                  <a:srgbClr val="010202"/>
                </a:solidFill>
                <a:latin typeface="Times New Roman"/>
                <a:cs typeface="Times New Roman"/>
              </a:rPr>
              <a:t> </a:t>
            </a:r>
            <a:r>
              <a:rPr dirty="0" sz="1000" spc="-15">
                <a:solidFill>
                  <a:srgbClr val="010202"/>
                </a:solidFill>
                <a:latin typeface="Times New Roman"/>
                <a:cs typeface="Times New Roman"/>
              </a:rPr>
              <a:t>is</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pos-</a:t>
            </a:r>
            <a:endParaRPr sz="1000">
              <a:latin typeface="Times New Roman"/>
              <a:cs typeface="Times New Roman"/>
            </a:endParaRPr>
          </a:p>
          <a:p>
            <a:pPr algn="r" marL="38100" marR="30480">
              <a:lnSpc>
                <a:spcPct val="100000"/>
              </a:lnSpc>
              <a:spcBef>
                <a:spcPts val="455"/>
              </a:spcBef>
            </a:pPr>
            <a:r>
              <a:rPr dirty="0" sz="1000" spc="-15">
                <a:solidFill>
                  <a:srgbClr val="010202"/>
                </a:solidFill>
                <a:latin typeface="Times New Roman"/>
                <a:cs typeface="Times New Roman"/>
              </a:rPr>
              <a:t>itive,</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which</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means</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that</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an</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increase</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in</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pressure</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increases</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equilibrium</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melting</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temperature. </a:t>
            </a:r>
            <a:r>
              <a:rPr dirty="0" sz="1000" spc="-15">
                <a:solidFill>
                  <a:srgbClr val="010202"/>
                </a:solidFill>
                <a:latin typeface="Times New Roman"/>
                <a:cs typeface="Times New Roman"/>
              </a:rPr>
              <a:t> </a:t>
            </a:r>
            <a:r>
              <a:rPr dirty="0" sz="100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a:solidFill>
                  <a:srgbClr val="010202"/>
                </a:solidFill>
                <a:latin typeface="Times New Roman"/>
                <a:cs typeface="Times New Roman"/>
              </a:rPr>
              <a:t>thermodynamic</a:t>
            </a:r>
            <a:r>
              <a:rPr dirty="0" sz="1000" spc="55">
                <a:solidFill>
                  <a:srgbClr val="010202"/>
                </a:solidFill>
                <a:latin typeface="Times New Roman"/>
                <a:cs typeface="Times New Roman"/>
              </a:rPr>
              <a:t> </a:t>
            </a:r>
            <a:r>
              <a:rPr dirty="0" sz="1000">
                <a:solidFill>
                  <a:srgbClr val="010202"/>
                </a:solidFill>
                <a:latin typeface="Times New Roman"/>
                <a:cs typeface="Times New Roman"/>
              </a:rPr>
              <a:t>states</a:t>
            </a:r>
            <a:r>
              <a:rPr dirty="0" sz="1000" spc="50">
                <a:solidFill>
                  <a:srgbClr val="010202"/>
                </a:solidFill>
                <a:latin typeface="Times New Roman"/>
                <a:cs typeface="Times New Roman"/>
              </a:rPr>
              <a:t> </a:t>
            </a:r>
            <a:r>
              <a:rPr dirty="0" sz="1000">
                <a:solidFill>
                  <a:srgbClr val="010202"/>
                </a:solidFill>
                <a:latin typeface="Times New Roman"/>
                <a:cs typeface="Times New Roman"/>
              </a:rPr>
              <a:t>of</a:t>
            </a:r>
            <a:r>
              <a:rPr dirty="0" sz="1000" spc="55">
                <a:solidFill>
                  <a:srgbClr val="010202"/>
                </a:solidFill>
                <a:latin typeface="Times New Roman"/>
                <a:cs typeface="Times New Roman"/>
              </a:rPr>
              <a:t> </a:t>
            </a:r>
            <a:r>
              <a:rPr dirty="0" sz="1000">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a:solidFill>
                  <a:srgbClr val="010202"/>
                </a:solidFill>
                <a:latin typeface="Times New Roman"/>
                <a:cs typeface="Times New Roman"/>
              </a:rPr>
              <a:t>solid</a:t>
            </a:r>
            <a:r>
              <a:rPr dirty="0" sz="1000" spc="50">
                <a:solidFill>
                  <a:srgbClr val="010202"/>
                </a:solidFill>
                <a:latin typeface="Times New Roman"/>
                <a:cs typeface="Times New Roman"/>
              </a:rPr>
              <a:t> </a:t>
            </a:r>
            <a:r>
              <a:rPr dirty="0" sz="1000">
                <a:solidFill>
                  <a:srgbClr val="010202"/>
                </a:solidFill>
                <a:latin typeface="Times New Roman"/>
                <a:cs typeface="Times New Roman"/>
              </a:rPr>
              <a:t>and</a:t>
            </a:r>
            <a:r>
              <a:rPr dirty="0" sz="1000" spc="55">
                <a:solidFill>
                  <a:srgbClr val="010202"/>
                </a:solidFill>
                <a:latin typeface="Times New Roman"/>
                <a:cs typeface="Times New Roman"/>
              </a:rPr>
              <a:t> </a:t>
            </a:r>
            <a:r>
              <a:rPr dirty="0" sz="1000">
                <a:solidFill>
                  <a:srgbClr val="010202"/>
                </a:solidFill>
                <a:latin typeface="Times New Roman"/>
                <a:cs typeface="Times New Roman"/>
              </a:rPr>
              <a:t>liquid</a:t>
            </a:r>
            <a:r>
              <a:rPr dirty="0" sz="1000" spc="55">
                <a:solidFill>
                  <a:srgbClr val="010202"/>
                </a:solidFill>
                <a:latin typeface="Times New Roman"/>
                <a:cs typeface="Times New Roman"/>
              </a:rPr>
              <a:t> </a:t>
            </a:r>
            <a:r>
              <a:rPr dirty="0" sz="1000">
                <a:solidFill>
                  <a:srgbClr val="010202"/>
                </a:solidFill>
                <a:latin typeface="Times New Roman"/>
                <a:cs typeface="Times New Roman"/>
              </a:rPr>
              <a:t>phase</a:t>
            </a:r>
            <a:r>
              <a:rPr dirty="0" sz="1000" spc="50">
                <a:solidFill>
                  <a:srgbClr val="010202"/>
                </a:solidFill>
                <a:latin typeface="Times New Roman"/>
                <a:cs typeface="Times New Roman"/>
              </a:rPr>
              <a:t> </a:t>
            </a:r>
            <a:r>
              <a:rPr dirty="0" sz="1000">
                <a:solidFill>
                  <a:srgbClr val="010202"/>
                </a:solidFill>
                <a:latin typeface="Times New Roman"/>
                <a:cs typeface="Times New Roman"/>
              </a:rPr>
              <a:t>can</a:t>
            </a:r>
            <a:r>
              <a:rPr dirty="0" sz="1000" spc="55">
                <a:solidFill>
                  <a:srgbClr val="010202"/>
                </a:solidFill>
                <a:latin typeface="Times New Roman"/>
                <a:cs typeface="Times New Roman"/>
              </a:rPr>
              <a:t> </a:t>
            </a:r>
            <a:r>
              <a:rPr dirty="0" sz="1000">
                <a:solidFill>
                  <a:srgbClr val="010202"/>
                </a:solidFill>
                <a:latin typeface="Times New Roman"/>
                <a:cs typeface="Times New Roman"/>
              </a:rPr>
              <a:t>be</a:t>
            </a:r>
            <a:r>
              <a:rPr dirty="0" sz="1000" spc="55">
                <a:solidFill>
                  <a:srgbClr val="010202"/>
                </a:solidFill>
                <a:latin typeface="Times New Roman"/>
                <a:cs typeface="Times New Roman"/>
              </a:rPr>
              <a:t> </a:t>
            </a:r>
            <a:r>
              <a:rPr dirty="0" sz="1000">
                <a:solidFill>
                  <a:srgbClr val="010202"/>
                </a:solidFill>
                <a:latin typeface="Times New Roman"/>
                <a:cs typeface="Times New Roman"/>
              </a:rPr>
              <a:t>represented</a:t>
            </a:r>
            <a:r>
              <a:rPr dirty="0" sz="1000" spc="50">
                <a:solidFill>
                  <a:srgbClr val="010202"/>
                </a:solidFill>
                <a:latin typeface="Times New Roman"/>
                <a:cs typeface="Times New Roman"/>
              </a:rPr>
              <a:t> </a:t>
            </a:r>
            <a:r>
              <a:rPr dirty="0" sz="1000">
                <a:solidFill>
                  <a:srgbClr val="010202"/>
                </a:solidFill>
                <a:latin typeface="Times New Roman"/>
                <a:cs typeface="Times New Roman"/>
              </a:rPr>
              <a:t>in</a:t>
            </a:r>
            <a:r>
              <a:rPr dirty="0" sz="1000" spc="55">
                <a:solidFill>
                  <a:srgbClr val="010202"/>
                </a:solidFill>
                <a:latin typeface="Times New Roman"/>
                <a:cs typeface="Times New Roman"/>
              </a:rPr>
              <a:t> </a:t>
            </a:r>
            <a:r>
              <a:rPr dirty="0" sz="1000">
                <a:solidFill>
                  <a:srgbClr val="010202"/>
                </a:solidFill>
                <a:latin typeface="Times New Roman"/>
                <a:cs typeface="Times New Roman"/>
              </a:rPr>
              <a:t>a</a:t>
            </a:r>
            <a:r>
              <a:rPr dirty="0" sz="1000" spc="50">
                <a:solidFill>
                  <a:srgbClr val="010202"/>
                </a:solidFill>
                <a:latin typeface="Times New Roman"/>
                <a:cs typeface="Times New Roman"/>
              </a:rPr>
              <a:t> </a:t>
            </a:r>
            <a:r>
              <a:rPr dirty="0" sz="1000">
                <a:solidFill>
                  <a:srgbClr val="010202"/>
                </a:solidFill>
                <a:latin typeface="Times New Roman"/>
                <a:cs typeface="Times New Roman"/>
              </a:rPr>
              <a:t>three- </a:t>
            </a:r>
            <a:r>
              <a:rPr dirty="0" sz="1000">
                <a:solidFill>
                  <a:srgbClr val="010202"/>
                </a:solidFill>
                <a:latin typeface="Times New Roman"/>
                <a:cs typeface="Times New Roman"/>
              </a:rPr>
              <a:t> </a:t>
            </a:r>
            <a:r>
              <a:rPr dirty="0" sz="1000">
                <a:solidFill>
                  <a:srgbClr val="010202"/>
                </a:solidFill>
                <a:latin typeface="Times New Roman"/>
                <a:cs typeface="Times New Roman"/>
              </a:rPr>
              <a:t>dimensional</a:t>
            </a:r>
            <a:r>
              <a:rPr dirty="0" sz="1000" spc="170">
                <a:solidFill>
                  <a:srgbClr val="010202"/>
                </a:solidFill>
                <a:latin typeface="Times New Roman"/>
                <a:cs typeface="Times New Roman"/>
              </a:rPr>
              <a:t> </a:t>
            </a:r>
            <a:r>
              <a:rPr dirty="0" sz="1000">
                <a:solidFill>
                  <a:srgbClr val="010202"/>
                </a:solidFill>
                <a:latin typeface="Times New Roman"/>
                <a:cs typeface="Times New Roman"/>
              </a:rPr>
              <a:t>diagram</a:t>
            </a:r>
            <a:r>
              <a:rPr dirty="0" sz="1000" spc="175">
                <a:solidFill>
                  <a:srgbClr val="010202"/>
                </a:solidFill>
                <a:latin typeface="Times New Roman"/>
                <a:cs typeface="Times New Roman"/>
              </a:rPr>
              <a:t> </a:t>
            </a:r>
            <a:r>
              <a:rPr dirty="0" sz="1000">
                <a:solidFill>
                  <a:srgbClr val="010202"/>
                </a:solidFill>
                <a:latin typeface="Times New Roman"/>
                <a:cs typeface="Times New Roman"/>
              </a:rPr>
              <a:t>with</a:t>
            </a:r>
            <a:r>
              <a:rPr dirty="0" sz="1000" spc="165">
                <a:solidFill>
                  <a:srgbClr val="010202"/>
                </a:solidFill>
                <a:latin typeface="Times New Roman"/>
                <a:cs typeface="Times New Roman"/>
              </a:rPr>
              <a:t> </a:t>
            </a:r>
            <a:r>
              <a:rPr dirty="0" sz="1000" spc="-5" i="1">
                <a:solidFill>
                  <a:srgbClr val="010202"/>
                </a:solidFill>
                <a:latin typeface="Times New Roman"/>
                <a:cs typeface="Times New Roman"/>
              </a:rPr>
              <a:t>G,</a:t>
            </a:r>
            <a:r>
              <a:rPr dirty="0" sz="1000" spc="180" i="1">
                <a:solidFill>
                  <a:srgbClr val="010202"/>
                </a:solidFill>
                <a:latin typeface="Times New Roman"/>
                <a:cs typeface="Times New Roman"/>
              </a:rPr>
              <a:t> </a:t>
            </a:r>
            <a:r>
              <a:rPr dirty="0" sz="1000" spc="-5" i="1">
                <a:solidFill>
                  <a:srgbClr val="010202"/>
                </a:solidFill>
                <a:latin typeface="Times New Roman"/>
                <a:cs typeface="Times New Roman"/>
              </a:rPr>
              <a:t>T,</a:t>
            </a:r>
            <a:r>
              <a:rPr dirty="0" sz="1000" spc="175"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175">
                <a:solidFill>
                  <a:srgbClr val="010202"/>
                </a:solidFill>
                <a:latin typeface="Times New Roman"/>
                <a:cs typeface="Times New Roman"/>
              </a:rPr>
              <a:t> </a:t>
            </a:r>
            <a:r>
              <a:rPr dirty="0" sz="1000" i="1">
                <a:solidFill>
                  <a:srgbClr val="010202"/>
                </a:solidFill>
                <a:latin typeface="Times New Roman"/>
                <a:cs typeface="Times New Roman"/>
              </a:rPr>
              <a:t>P</a:t>
            </a:r>
            <a:r>
              <a:rPr dirty="0" sz="1000" spc="170" i="1">
                <a:solidFill>
                  <a:srgbClr val="010202"/>
                </a:solidFill>
                <a:latin typeface="Times New Roman"/>
                <a:cs typeface="Times New Roman"/>
              </a:rPr>
              <a:t> </a:t>
            </a:r>
            <a:r>
              <a:rPr dirty="0" sz="1000">
                <a:solidFill>
                  <a:srgbClr val="010202"/>
                </a:solidFill>
                <a:latin typeface="Times New Roman"/>
                <a:cs typeface="Times New Roman"/>
              </a:rPr>
              <a:t>as</a:t>
            </a:r>
            <a:r>
              <a:rPr dirty="0" sz="1000" spc="175">
                <a:solidFill>
                  <a:srgbClr val="010202"/>
                </a:solidFill>
                <a:latin typeface="Times New Roman"/>
                <a:cs typeface="Times New Roman"/>
              </a:rPr>
              <a:t> </a:t>
            </a:r>
            <a:r>
              <a:rPr dirty="0" sz="1000">
                <a:solidFill>
                  <a:srgbClr val="010202"/>
                </a:solidFill>
                <a:latin typeface="Times New Roman"/>
                <a:cs typeface="Times New Roman"/>
              </a:rPr>
              <a:t>coordinates;</a:t>
            </a:r>
            <a:r>
              <a:rPr dirty="0" sz="1000" spc="170">
                <a:solidFill>
                  <a:srgbClr val="010202"/>
                </a:solidFill>
                <a:latin typeface="Times New Roman"/>
                <a:cs typeface="Times New Roman"/>
              </a:rPr>
              <a:t> </a:t>
            </a:r>
            <a:r>
              <a:rPr dirty="0" sz="1000">
                <a:solidFill>
                  <a:srgbClr val="010202"/>
                </a:solidFill>
                <a:latin typeface="Times New Roman"/>
                <a:cs typeface="Times New Roman"/>
              </a:rPr>
              <a:t>such</a:t>
            </a:r>
            <a:r>
              <a:rPr dirty="0" sz="1000" spc="175">
                <a:solidFill>
                  <a:srgbClr val="010202"/>
                </a:solidFill>
                <a:latin typeface="Times New Roman"/>
                <a:cs typeface="Times New Roman"/>
              </a:rPr>
              <a:t> </a:t>
            </a:r>
            <a:r>
              <a:rPr dirty="0" sz="1000">
                <a:solidFill>
                  <a:srgbClr val="010202"/>
                </a:solidFill>
                <a:latin typeface="Times New Roman"/>
                <a:cs typeface="Times New Roman"/>
              </a:rPr>
              <a:t>a</a:t>
            </a:r>
            <a:r>
              <a:rPr dirty="0" sz="1000" spc="175">
                <a:solidFill>
                  <a:srgbClr val="010202"/>
                </a:solidFill>
                <a:latin typeface="Times New Roman"/>
                <a:cs typeface="Times New Roman"/>
              </a:rPr>
              <a:t> </a:t>
            </a:r>
            <a:r>
              <a:rPr dirty="0" sz="1000">
                <a:solidFill>
                  <a:srgbClr val="010202"/>
                </a:solidFill>
                <a:latin typeface="Times New Roman"/>
                <a:cs typeface="Times New Roman"/>
              </a:rPr>
              <a:t>diagram,</a:t>
            </a:r>
            <a:r>
              <a:rPr dirty="0" sz="1000" spc="170">
                <a:solidFill>
                  <a:srgbClr val="010202"/>
                </a:solidFill>
                <a:latin typeface="Times New Roman"/>
                <a:cs typeface="Times New Roman"/>
              </a:rPr>
              <a:t> </a:t>
            </a:r>
            <a:r>
              <a:rPr dirty="0" sz="1000">
                <a:solidFill>
                  <a:srgbClr val="010202"/>
                </a:solidFill>
                <a:latin typeface="Times New Roman"/>
                <a:cs typeface="Times New Roman"/>
              </a:rPr>
              <a:t>drawn  schematically for H</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 is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7.8. In this figure each phase occurs on</a:t>
            </a:r>
            <a:r>
              <a:rPr dirty="0" sz="1000" spc="190">
                <a:solidFill>
                  <a:srgbClr val="010202"/>
                </a:solidFill>
                <a:latin typeface="Times New Roman"/>
                <a:cs typeface="Times New Roman"/>
              </a:rPr>
              <a:t> </a:t>
            </a:r>
            <a:r>
              <a:rPr dirty="0" sz="1000">
                <a:solidFill>
                  <a:srgbClr val="010202"/>
                </a:solidFill>
                <a:latin typeface="Times New Roman"/>
                <a:cs typeface="Times New Roman"/>
              </a:rPr>
              <a:t>a</a:t>
            </a:r>
            <a:endParaRPr sz="1000">
              <a:latin typeface="Times New Roman"/>
              <a:cs typeface="Times New Roman"/>
            </a:endParaRPr>
          </a:p>
        </p:txBody>
      </p:sp>
      <p:sp>
        <p:nvSpPr>
          <p:cNvPr id="11" name="object 11"/>
          <p:cNvSpPr txBox="1"/>
          <p:nvPr/>
        </p:nvSpPr>
        <p:spPr>
          <a:xfrm>
            <a:off x="457200" y="668604"/>
            <a:ext cx="869315" cy="581025"/>
          </a:xfrm>
          <a:prstGeom prst="rect">
            <a:avLst/>
          </a:prstGeom>
        </p:spPr>
        <p:txBody>
          <a:bodyPr wrap="square" lIns="0" tIns="12700" rIns="0" bIns="0" rtlCol="0" vert="horz">
            <a:spAutoFit/>
          </a:bodyPr>
          <a:lstStyle/>
          <a:p>
            <a:pPr marL="37465">
              <a:lnSpc>
                <a:spcPct val="100000"/>
              </a:lnSpc>
              <a:spcBef>
                <a:spcPts val="100"/>
              </a:spcBef>
            </a:pPr>
            <a:r>
              <a:rPr dirty="0" sz="1000" spc="-5">
                <a:solidFill>
                  <a:srgbClr val="010202"/>
                </a:solidFill>
                <a:latin typeface="Times New Roman"/>
                <a:cs typeface="Times New Roman"/>
              </a:rPr>
              <a:t>From Eq.</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(5.12)</a:t>
            </a:r>
            <a:endParaRPr sz="1000">
              <a:latin typeface="Times New Roman"/>
              <a:cs typeface="Times New Roman"/>
            </a:endParaRPr>
          </a:p>
          <a:p>
            <a:pPr>
              <a:lnSpc>
                <a:spcPct val="100000"/>
              </a:lnSpc>
            </a:pPr>
            <a:endParaRPr sz="1100">
              <a:latin typeface="Times New Roman"/>
              <a:cs typeface="Times New Roman"/>
            </a:endParaRPr>
          </a:p>
          <a:p>
            <a:pPr marL="12700">
              <a:lnSpc>
                <a:spcPct val="100000"/>
              </a:lnSpc>
              <a:spcBef>
                <a:spcPts val="705"/>
              </a:spcBef>
            </a:pPr>
            <a:r>
              <a:rPr dirty="0" sz="1000">
                <a:solidFill>
                  <a:srgbClr val="010202"/>
                </a:solidFill>
                <a:latin typeface="Times New Roman"/>
                <a:cs typeface="Times New Roman"/>
              </a:rPr>
              <a:t>and</a:t>
            </a:r>
            <a:endParaRPr sz="1000">
              <a:latin typeface="Times New Roman"/>
              <a:cs typeface="Times New Roman"/>
            </a:endParaRPr>
          </a:p>
        </p:txBody>
      </p:sp>
      <p:sp>
        <p:nvSpPr>
          <p:cNvPr id="12" name="object 12"/>
          <p:cNvSpPr/>
          <p:nvPr/>
        </p:nvSpPr>
        <p:spPr>
          <a:xfrm>
            <a:off x="1827517" y="887412"/>
            <a:ext cx="1371600" cy="142875"/>
          </a:xfrm>
          <a:prstGeom prst="rect">
            <a:avLst/>
          </a:prstGeom>
          <a:blipFill>
            <a:blip r:embed="rId6" cstate="print"/>
            <a:stretch>
              <a:fillRect/>
            </a:stretch>
          </a:blipFill>
        </p:spPr>
        <p:txBody>
          <a:bodyPr wrap="square" lIns="0" tIns="0" rIns="0" bIns="0" rtlCol="0"/>
          <a:lstStyle/>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186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1190625" y="713105"/>
            <a:ext cx="3105150" cy="331470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385" y="4230370"/>
            <a:ext cx="4599305" cy="2756535"/>
          </a:xfrm>
          <a:prstGeom prst="rect">
            <a:avLst/>
          </a:prstGeom>
        </p:spPr>
        <p:txBody>
          <a:bodyPr wrap="square" lIns="0" tIns="27939" rIns="0" bIns="0" rtlCol="0" vert="horz">
            <a:spAutoFit/>
          </a:bodyPr>
          <a:lstStyle/>
          <a:p>
            <a:pPr marL="904240" marR="529590" indent="-457200">
              <a:lnSpc>
                <a:spcPts val="1100"/>
              </a:lnSpc>
              <a:spcBef>
                <a:spcPts val="219"/>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7.8 </a:t>
            </a:r>
            <a:r>
              <a:rPr dirty="0" sz="1000">
                <a:solidFill>
                  <a:srgbClr val="010202"/>
                </a:solidFill>
                <a:latin typeface="Times New Roman"/>
                <a:cs typeface="Times New Roman"/>
              </a:rPr>
              <a:t>Schematic representation of the equilibrium surfaces of the  solid and liquid phases of water in </a:t>
            </a:r>
            <a:r>
              <a:rPr dirty="0" sz="1000" spc="-20" i="1">
                <a:solidFill>
                  <a:srgbClr val="010202"/>
                </a:solidFill>
                <a:latin typeface="Times New Roman"/>
                <a:cs typeface="Times New Roman"/>
              </a:rPr>
              <a:t>G-T-P </a:t>
            </a:r>
            <a:r>
              <a:rPr dirty="0" sz="1000">
                <a:solidFill>
                  <a:srgbClr val="010202"/>
                </a:solidFill>
                <a:latin typeface="Times New Roman"/>
                <a:cs typeface="Times New Roman"/>
              </a:rPr>
              <a:t>space.</a:t>
            </a:r>
            <a:endParaRPr sz="1000">
              <a:latin typeface="Times New Roman"/>
              <a:cs typeface="Times New Roman"/>
            </a:endParaRPr>
          </a:p>
          <a:p>
            <a:pPr>
              <a:lnSpc>
                <a:spcPct val="100000"/>
              </a:lnSpc>
              <a:spcBef>
                <a:spcPts val="45"/>
              </a:spcBef>
            </a:pPr>
            <a:endParaRPr sz="900">
              <a:latin typeface="Times New Roman"/>
              <a:cs typeface="Times New Roman"/>
            </a:endParaRPr>
          </a:p>
          <a:p>
            <a:pPr algn="just" marL="12700" marR="5715">
              <a:lnSpc>
                <a:spcPct val="100000"/>
              </a:lnSpc>
            </a:pPr>
            <a:r>
              <a:rPr dirty="0" sz="1000" spc="-5">
                <a:solidFill>
                  <a:srgbClr val="010202"/>
                </a:solidFill>
                <a:latin typeface="Times New Roman"/>
                <a:cs typeface="Times New Roman"/>
              </a:rPr>
              <a:t>surface in </a:t>
            </a:r>
            <a:r>
              <a:rPr dirty="0" sz="1000" spc="-20" i="1">
                <a:solidFill>
                  <a:srgbClr val="010202"/>
                </a:solidFill>
                <a:latin typeface="Times New Roman"/>
                <a:cs typeface="Times New Roman"/>
              </a:rPr>
              <a:t>G-T-P </a:t>
            </a:r>
            <a:r>
              <a:rPr dirty="0" sz="1000" spc="-5">
                <a:solidFill>
                  <a:srgbClr val="010202"/>
                </a:solidFill>
                <a:latin typeface="Times New Roman"/>
                <a:cs typeface="Times New Roman"/>
              </a:rPr>
              <a:t>space, and the line along which the surfaces intersect represents the  </a:t>
            </a:r>
            <a:r>
              <a:rPr dirty="0" sz="1000">
                <a:solidFill>
                  <a:srgbClr val="010202"/>
                </a:solidFill>
                <a:latin typeface="Times New Roman"/>
                <a:cs typeface="Times New Roman"/>
              </a:rPr>
              <a:t>variation of </a:t>
            </a:r>
            <a:r>
              <a:rPr dirty="0" sz="1000" i="1">
                <a:solidFill>
                  <a:srgbClr val="010202"/>
                </a:solidFill>
                <a:latin typeface="Times New Roman"/>
                <a:cs typeface="Times New Roman"/>
              </a:rPr>
              <a:t>P </a:t>
            </a:r>
            <a:r>
              <a:rPr dirty="0" sz="1000" spc="-5">
                <a:solidFill>
                  <a:srgbClr val="010202"/>
                </a:solidFill>
                <a:latin typeface="Times New Roman"/>
                <a:cs typeface="Times New Roman"/>
              </a:rPr>
              <a:t>with </a:t>
            </a:r>
            <a:r>
              <a:rPr dirty="0" sz="1000" spc="-5" i="1">
                <a:solidFill>
                  <a:srgbClr val="010202"/>
                </a:solidFill>
                <a:latin typeface="Times New Roman"/>
                <a:cs typeface="Times New Roman"/>
              </a:rPr>
              <a:t>T </a:t>
            </a:r>
            <a:r>
              <a:rPr dirty="0" sz="1000" spc="-5">
                <a:solidFill>
                  <a:srgbClr val="010202"/>
                </a:solidFill>
                <a:latin typeface="Times New Roman"/>
                <a:cs typeface="Times New Roman"/>
              </a:rPr>
              <a:t>required for maintenance of the equilibrium between the two  </a:t>
            </a:r>
            <a:r>
              <a:rPr dirty="0" sz="1000">
                <a:solidFill>
                  <a:srgbClr val="010202"/>
                </a:solidFill>
                <a:latin typeface="Times New Roman"/>
                <a:cs typeface="Times New Roman"/>
              </a:rPr>
              <a:t>phases. At any state, which is determined by fixing the values of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and </a:t>
            </a:r>
            <a:r>
              <a:rPr dirty="0" sz="1000" spc="-65" i="1">
                <a:solidFill>
                  <a:srgbClr val="010202"/>
                </a:solidFill>
                <a:latin typeface="Times New Roman"/>
                <a:cs typeface="Times New Roman"/>
              </a:rPr>
              <a:t>P, </a:t>
            </a:r>
            <a:r>
              <a:rPr dirty="0" sz="1000" spc="-5">
                <a:solidFill>
                  <a:srgbClr val="010202"/>
                </a:solidFill>
                <a:latin typeface="Times New Roman"/>
                <a:cs typeface="Times New Roman"/>
              </a:rPr>
              <a:t>the equilibrium  </a:t>
            </a:r>
            <a:r>
              <a:rPr dirty="0" sz="1000">
                <a:solidFill>
                  <a:srgbClr val="010202"/>
                </a:solidFill>
                <a:latin typeface="Times New Roman"/>
                <a:cs typeface="Times New Roman"/>
              </a:rPr>
              <a:t>phase is that which has the lower value of </a:t>
            </a:r>
            <a:r>
              <a:rPr dirty="0" sz="1000" spc="-5" i="1">
                <a:solidFill>
                  <a:srgbClr val="010202"/>
                </a:solidFill>
                <a:latin typeface="Times New Roman"/>
                <a:cs typeface="Times New Roman"/>
              </a:rPr>
              <a:t>G</a:t>
            </a:r>
            <a:r>
              <a:rPr dirty="0" sz="1000" spc="-5">
                <a:solidFill>
                  <a:srgbClr val="010202"/>
                </a:solidFill>
                <a:latin typeface="Times New Roman"/>
                <a:cs typeface="Times New Roman"/>
              </a:rPr>
              <a:t>. </a:t>
            </a:r>
            <a:r>
              <a:rPr dirty="0" sz="1000">
                <a:solidFill>
                  <a:srgbClr val="010202"/>
                </a:solidFill>
                <a:latin typeface="Times New Roman"/>
                <a:cs typeface="Times New Roman"/>
              </a:rPr>
              <a:t>Fig. 7.1, if drawn at </a:t>
            </a:r>
            <a:r>
              <a:rPr dirty="0" sz="1000" spc="-5" i="1">
                <a:solidFill>
                  <a:srgbClr val="010202"/>
                </a:solidFill>
                <a:latin typeface="Times New Roman"/>
                <a:cs typeface="Times New Roman"/>
              </a:rPr>
              <a:t>P=</a:t>
            </a:r>
            <a:r>
              <a:rPr dirty="0" sz="1000" spc="-5">
                <a:solidFill>
                  <a:srgbClr val="010202"/>
                </a:solidFill>
                <a:latin typeface="Times New Roman"/>
                <a:cs typeface="Times New Roman"/>
              </a:rPr>
              <a:t>0.006 atm,  </a:t>
            </a:r>
            <a:r>
              <a:rPr dirty="0" sz="1000">
                <a:solidFill>
                  <a:srgbClr val="010202"/>
                </a:solidFill>
                <a:latin typeface="Times New Roman"/>
                <a:cs typeface="Times New Roman"/>
              </a:rPr>
              <a:t>corresponds to the right front face of Fig. 7.8, and Fig. 7.7, if drawn for </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0°C,  corresponds to the left front face of Fig.</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7.8.</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0"/>
              </a:spcBef>
            </a:pPr>
            <a:endParaRPr sz="950">
              <a:latin typeface="Times New Roman"/>
              <a:cs typeface="Times New Roman"/>
            </a:endParaRPr>
          </a:p>
          <a:p>
            <a:pPr marL="1675764" marR="581660" indent="-1080770">
              <a:lnSpc>
                <a:spcPct val="103499"/>
              </a:lnSpc>
            </a:pPr>
            <a:r>
              <a:rPr dirty="0" sz="1000" b="1">
                <a:solidFill>
                  <a:srgbClr val="010202"/>
                </a:solidFill>
                <a:latin typeface="Times New Roman"/>
                <a:cs typeface="Times New Roman"/>
              </a:rPr>
              <a:t>7.5 EQUILIBRIUM BETWEEN THE </a:t>
            </a:r>
            <a:r>
              <a:rPr dirty="0" sz="1000" spc="-30" b="1">
                <a:solidFill>
                  <a:srgbClr val="010202"/>
                </a:solidFill>
                <a:latin typeface="Times New Roman"/>
                <a:cs typeface="Times New Roman"/>
              </a:rPr>
              <a:t>VAPOR </a:t>
            </a:r>
            <a:r>
              <a:rPr dirty="0" sz="1000" b="1">
                <a:solidFill>
                  <a:srgbClr val="010202"/>
                </a:solidFill>
                <a:latin typeface="Times New Roman"/>
                <a:cs typeface="Times New Roman"/>
              </a:rPr>
              <a:t>PHASE </a:t>
            </a:r>
            <a:r>
              <a:rPr dirty="0" sz="1000" spc="-5" b="1">
                <a:solidFill>
                  <a:srgbClr val="010202"/>
                </a:solidFill>
                <a:latin typeface="Times New Roman"/>
                <a:cs typeface="Times New Roman"/>
              </a:rPr>
              <a:t>AND</a:t>
            </a:r>
            <a:r>
              <a:rPr dirty="0" sz="1000" spc="-30" b="1">
                <a:solidFill>
                  <a:srgbClr val="010202"/>
                </a:solidFill>
                <a:latin typeface="Times New Roman"/>
                <a:cs typeface="Times New Roman"/>
              </a:rPr>
              <a:t> </a:t>
            </a:r>
            <a:r>
              <a:rPr dirty="0" sz="1000" spc="-5" b="1">
                <a:solidFill>
                  <a:srgbClr val="010202"/>
                </a:solidFill>
                <a:latin typeface="Times New Roman"/>
                <a:cs typeface="Times New Roman"/>
              </a:rPr>
              <a:t>A  CONDENSED </a:t>
            </a:r>
            <a:r>
              <a:rPr dirty="0" sz="1000" b="1">
                <a:solidFill>
                  <a:srgbClr val="010202"/>
                </a:solidFill>
                <a:latin typeface="Times New Roman"/>
                <a:cs typeface="Times New Roman"/>
              </a:rPr>
              <a:t>PHASE</a:t>
            </a:r>
            <a:endParaRPr sz="1000">
              <a:latin typeface="Times New Roman"/>
              <a:cs typeface="Times New Roman"/>
            </a:endParaRPr>
          </a:p>
          <a:p>
            <a:pPr>
              <a:lnSpc>
                <a:spcPct val="100000"/>
              </a:lnSpc>
              <a:spcBef>
                <a:spcPts val="35"/>
              </a:spcBef>
            </a:pPr>
            <a:endParaRPr sz="1050">
              <a:latin typeface="Times New Roman"/>
              <a:cs typeface="Times New Roman"/>
            </a:endParaRPr>
          </a:p>
          <a:p>
            <a:pPr algn="just" marL="12700" marR="5080">
              <a:lnSpc>
                <a:spcPct val="100000"/>
              </a:lnSpc>
            </a:pPr>
            <a:r>
              <a:rPr dirty="0" sz="1000" spc="-5">
                <a:solidFill>
                  <a:srgbClr val="010202"/>
                </a:solidFill>
                <a:latin typeface="Times New Roman"/>
                <a:cs typeface="Times New Roman"/>
              </a:rPr>
              <a:t>If Eq. (7.5) is applied to an equilibrium between </a:t>
            </a:r>
            <a:r>
              <a:rPr dirty="0" sz="1000">
                <a:solidFill>
                  <a:srgbClr val="010202"/>
                </a:solidFill>
                <a:latin typeface="Times New Roman"/>
                <a:cs typeface="Times New Roman"/>
              </a:rPr>
              <a:t>a </a:t>
            </a:r>
            <a:r>
              <a:rPr dirty="0" sz="1000" spc="-5">
                <a:solidFill>
                  <a:srgbClr val="010202"/>
                </a:solidFill>
                <a:latin typeface="Times New Roman"/>
                <a:cs typeface="Times New Roman"/>
              </a:rPr>
              <a:t>vapor phase and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condensed phase  </a:t>
            </a:r>
            <a:r>
              <a:rPr dirty="0" sz="1000">
                <a:solidFill>
                  <a:srgbClr val="010202"/>
                </a:solidFill>
                <a:latin typeface="Times New Roman"/>
                <a:cs typeface="Times New Roman"/>
              </a:rPr>
              <a:t>then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V </a:t>
            </a:r>
            <a:r>
              <a:rPr dirty="0" sz="1000">
                <a:solidFill>
                  <a:srgbClr val="010202"/>
                </a:solidFill>
                <a:latin typeface="Times New Roman"/>
                <a:cs typeface="Times New Roman"/>
              </a:rPr>
              <a:t>is the change in the molar volume </a:t>
            </a:r>
            <a:r>
              <a:rPr dirty="0" sz="1000" spc="-5">
                <a:solidFill>
                  <a:srgbClr val="010202"/>
                </a:solidFill>
                <a:latin typeface="Times New Roman"/>
                <a:cs typeface="Times New Roman"/>
              </a:rPr>
              <a:t>accompanying </a:t>
            </a:r>
            <a:r>
              <a:rPr dirty="0" sz="1000">
                <a:solidFill>
                  <a:srgbClr val="010202"/>
                </a:solidFill>
                <a:latin typeface="Times New Roman"/>
                <a:cs typeface="Times New Roman"/>
              </a:rPr>
              <a:t>evaporation or sublimation </a:t>
            </a:r>
            <a:r>
              <a:rPr dirty="0" sz="1000" spc="-10">
                <a:solidFill>
                  <a:srgbClr val="010202"/>
                </a:solidFill>
                <a:latin typeface="Times New Roman"/>
                <a:cs typeface="Times New Roman"/>
              </a:rPr>
              <a:t>and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 </a:t>
            </a:r>
            <a:r>
              <a:rPr dirty="0" sz="1000">
                <a:solidFill>
                  <a:srgbClr val="010202"/>
                </a:solidFill>
                <a:latin typeface="Times New Roman"/>
                <a:cs typeface="Times New Roman"/>
              </a:rPr>
              <a:t>is the corresponding change in the molar </a:t>
            </a:r>
            <a:r>
              <a:rPr dirty="0" sz="1000" spc="-10">
                <a:solidFill>
                  <a:srgbClr val="010202"/>
                </a:solidFill>
                <a:latin typeface="Times New Roman"/>
                <a:cs typeface="Times New Roman"/>
              </a:rPr>
              <a:t>enthalpy, </a:t>
            </a:r>
            <a:r>
              <a:rPr dirty="0" sz="1000">
                <a:solidFill>
                  <a:srgbClr val="010202"/>
                </a:solidFill>
                <a:latin typeface="Times New Roman"/>
                <a:cs typeface="Times New Roman"/>
              </a:rPr>
              <a:t>i.e., the molar latent heat </a:t>
            </a:r>
            <a:r>
              <a:rPr dirty="0" sz="1000" spc="-5">
                <a:solidFill>
                  <a:srgbClr val="010202"/>
                </a:solidFill>
                <a:latin typeface="Times New Roman"/>
                <a:cs typeface="Times New Roman"/>
              </a:rPr>
              <a:t>of  evaporation or sublimation.</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Thus</a:t>
            </a:r>
            <a:endParaRPr sz="1000">
              <a:latin typeface="Times New Roman"/>
              <a:cs typeface="Times New Roman"/>
            </a:endParaRPr>
          </a:p>
        </p:txBody>
      </p:sp>
      <p:sp>
        <p:nvSpPr>
          <p:cNvPr id="5" name="object 5"/>
          <p:cNvSpPr/>
          <p:nvPr/>
        </p:nvSpPr>
        <p:spPr>
          <a:xfrm>
            <a:off x="1712912" y="7146290"/>
            <a:ext cx="1628775" cy="161925"/>
          </a:xfrm>
          <a:prstGeom prst="rect">
            <a:avLst/>
          </a:prstGeom>
          <a:blipFill>
            <a:blip r:embed="rId3" cstate="print"/>
            <a:stretch>
              <a:fillRect/>
            </a:stretch>
          </a:blipFill>
        </p:spPr>
        <p:txBody>
          <a:bodyPr wrap="square" lIns="0" tIns="0" rIns="0" bIns="0" rtlCol="0"/>
          <a:lstStyle/>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1468119"/>
            <a:ext cx="362966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Thus, for condensed phase-vapor equilibria, Eq. (7.5) can be written</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3" name="object 3"/>
          <p:cNvSpPr/>
          <p:nvPr/>
        </p:nvSpPr>
        <p:spPr>
          <a:xfrm>
            <a:off x="1955800" y="1795145"/>
            <a:ext cx="1152525" cy="4762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19051" y="2426842"/>
            <a:ext cx="4648200" cy="424815"/>
          </a:xfrm>
          <a:prstGeom prst="rect">
            <a:avLst/>
          </a:prstGeom>
        </p:spPr>
        <p:txBody>
          <a:bodyPr wrap="square" lIns="0" tIns="12700" rIns="0" bIns="0" rtlCol="0" vert="horz">
            <a:spAutoFit/>
          </a:bodyPr>
          <a:lstStyle/>
          <a:p>
            <a:pPr marL="38100" marR="30480">
              <a:lnSpc>
                <a:spcPct val="130900"/>
              </a:lnSpc>
              <a:spcBef>
                <a:spcPts val="100"/>
              </a:spcBef>
            </a:pPr>
            <a:r>
              <a:rPr dirty="0" sz="1000">
                <a:solidFill>
                  <a:srgbClr val="010202"/>
                </a:solidFill>
                <a:latin typeface="Times New Roman"/>
                <a:cs typeface="Times New Roman"/>
              </a:rPr>
              <a:t>in which </a:t>
            </a:r>
            <a:r>
              <a:rPr dirty="0" sz="1000" spc="-5" i="1">
                <a:solidFill>
                  <a:srgbClr val="010202"/>
                </a:solidFill>
                <a:latin typeface="Times New Roman"/>
                <a:cs typeface="Times New Roman"/>
              </a:rPr>
              <a:t>V</a:t>
            </a:r>
            <a:r>
              <a:rPr dirty="0" baseline="-33333" sz="1125" spc="-7" i="1">
                <a:solidFill>
                  <a:srgbClr val="010202"/>
                </a:solidFill>
                <a:latin typeface="Times New Roman"/>
                <a:cs typeface="Times New Roman"/>
              </a:rPr>
              <a:t>(v) </a:t>
            </a:r>
            <a:r>
              <a:rPr dirty="0" sz="1000" spc="-5">
                <a:solidFill>
                  <a:srgbClr val="010202"/>
                </a:solidFill>
                <a:latin typeface="Times New Roman"/>
                <a:cs typeface="Times New Roman"/>
              </a:rPr>
              <a:t>is the molar volume of the </a:t>
            </a:r>
            <a:r>
              <a:rPr dirty="0" sz="1000" spc="-15">
                <a:solidFill>
                  <a:srgbClr val="010202"/>
                </a:solidFill>
                <a:latin typeface="Times New Roman"/>
                <a:cs typeface="Times New Roman"/>
              </a:rPr>
              <a:t>vapor. </a:t>
            </a:r>
            <a:r>
              <a:rPr dirty="0" sz="1000" spc="-5">
                <a:solidFill>
                  <a:srgbClr val="010202"/>
                </a:solidFill>
                <a:latin typeface="Times New Roman"/>
                <a:cs typeface="Times New Roman"/>
              </a:rPr>
              <a:t>If it is further assumed that the vapor in  equilibrium with the condensed phase behaves </a:t>
            </a:r>
            <a:r>
              <a:rPr dirty="0" sz="1000" spc="-15">
                <a:solidFill>
                  <a:srgbClr val="010202"/>
                </a:solidFill>
                <a:latin typeface="Times New Roman"/>
                <a:cs typeface="Times New Roman"/>
              </a:rPr>
              <a:t>ideally, </a:t>
            </a:r>
            <a:r>
              <a:rPr dirty="0" sz="1000" spc="-5">
                <a:solidFill>
                  <a:srgbClr val="010202"/>
                </a:solidFill>
                <a:latin typeface="Times New Roman"/>
                <a:cs typeface="Times New Roman"/>
              </a:rPr>
              <a:t>i.e., </a:t>
            </a:r>
            <a:r>
              <a:rPr dirty="0" sz="1000" spc="-15" i="1">
                <a:solidFill>
                  <a:srgbClr val="010202"/>
                </a:solidFill>
                <a:latin typeface="Times New Roman"/>
                <a:cs typeface="Times New Roman"/>
              </a:rPr>
              <a:t>PV=RT,</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then</a:t>
            </a:r>
            <a:endParaRPr sz="1000">
              <a:latin typeface="Times New Roman"/>
              <a:cs typeface="Times New Roman"/>
            </a:endParaRPr>
          </a:p>
        </p:txBody>
      </p:sp>
      <p:sp>
        <p:nvSpPr>
          <p:cNvPr id="5" name="object 5"/>
          <p:cNvSpPr/>
          <p:nvPr/>
        </p:nvSpPr>
        <p:spPr>
          <a:xfrm>
            <a:off x="1951037" y="3025940"/>
            <a:ext cx="1162050" cy="47625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3704741"/>
            <a:ext cx="153860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rearrangement of which</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7" name="object 7"/>
          <p:cNvSpPr/>
          <p:nvPr/>
        </p:nvSpPr>
        <p:spPr>
          <a:xfrm>
            <a:off x="2022475" y="4057167"/>
            <a:ext cx="1019175" cy="409575"/>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4669320"/>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9" name="object 9"/>
          <p:cNvSpPr/>
          <p:nvPr/>
        </p:nvSpPr>
        <p:spPr>
          <a:xfrm>
            <a:off x="1922462" y="5031270"/>
            <a:ext cx="1219200" cy="400050"/>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721859" y="5139220"/>
            <a:ext cx="269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(7.6)</a:t>
            </a:r>
            <a:endParaRPr sz="1000">
              <a:latin typeface="Times New Roman"/>
              <a:cs typeface="Times New Roman"/>
            </a:endParaRPr>
          </a:p>
        </p:txBody>
      </p:sp>
      <p:sp>
        <p:nvSpPr>
          <p:cNvPr id="11" name="object 11"/>
          <p:cNvSpPr txBox="1"/>
          <p:nvPr/>
        </p:nvSpPr>
        <p:spPr>
          <a:xfrm>
            <a:off x="4653318" y="5786272"/>
            <a:ext cx="38862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phase),</a:t>
            </a:r>
            <a:endParaRPr sz="1000">
              <a:latin typeface="Times New Roman"/>
              <a:cs typeface="Times New Roman"/>
            </a:endParaRPr>
          </a:p>
        </p:txBody>
      </p:sp>
      <p:sp>
        <p:nvSpPr>
          <p:cNvPr id="12" name="object 12"/>
          <p:cNvSpPr txBox="1"/>
          <p:nvPr/>
        </p:nvSpPr>
        <p:spPr>
          <a:xfrm>
            <a:off x="419100" y="5633885"/>
            <a:ext cx="4195445" cy="530225"/>
          </a:xfrm>
          <a:prstGeom prst="rect">
            <a:avLst/>
          </a:prstGeom>
        </p:spPr>
        <p:txBody>
          <a:bodyPr wrap="square" lIns="0" tIns="12700" rIns="0" bIns="0" rtlCol="0" vert="horz">
            <a:spAutoFit/>
          </a:bodyPr>
          <a:lstStyle/>
          <a:p>
            <a:pPr marL="38100">
              <a:lnSpc>
                <a:spcPct val="100000"/>
              </a:lnSpc>
              <a:spcBef>
                <a:spcPts val="100"/>
              </a:spcBef>
            </a:pPr>
            <a:r>
              <a:rPr dirty="0" sz="1000" spc="-5">
                <a:solidFill>
                  <a:srgbClr val="010202"/>
                </a:solidFill>
                <a:latin typeface="Times New Roman"/>
                <a:cs typeface="Times New Roman"/>
              </a:rPr>
              <a:t>Eq. (7.6) is known as the Clausius-Clapeyron</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equation.</a:t>
            </a:r>
            <a:endParaRPr sz="1000">
              <a:latin typeface="Times New Roman"/>
              <a:cs typeface="Times New Roman"/>
            </a:endParaRPr>
          </a:p>
          <a:p>
            <a:pPr marL="165100">
              <a:lnSpc>
                <a:spcPct val="100000"/>
              </a:lnSpc>
            </a:pPr>
            <a:r>
              <a:rPr dirty="0" sz="1000" spc="-5">
                <a:solidFill>
                  <a:srgbClr val="010202"/>
                </a:solidFill>
                <a:latin typeface="Times New Roman"/>
                <a:cs typeface="Times New Roman"/>
              </a:rPr>
              <a:t>If O</a:t>
            </a:r>
            <a:r>
              <a:rPr dirty="0" sz="1000" spc="-5" i="1">
                <a:solidFill>
                  <a:srgbClr val="010202"/>
                </a:solidFill>
                <a:latin typeface="Times New Roman"/>
                <a:cs typeface="Times New Roman"/>
              </a:rPr>
              <a:t>H </a:t>
            </a:r>
            <a:r>
              <a:rPr dirty="0" sz="1000">
                <a:solidFill>
                  <a:srgbClr val="010202"/>
                </a:solidFill>
                <a:latin typeface="Times New Roman"/>
                <a:cs typeface="Times New Roman"/>
              </a:rPr>
              <a:t>is independent of temperature, i.e., if</a:t>
            </a:r>
            <a:r>
              <a:rPr dirty="0" sz="1000" spc="180">
                <a:solidFill>
                  <a:srgbClr val="010202"/>
                </a:solidFill>
                <a:latin typeface="Times New Roman"/>
                <a:cs typeface="Times New Roman"/>
              </a:rPr>
              <a:t> </a:t>
            </a:r>
            <a:r>
              <a:rPr dirty="0" sz="1000" spc="-5" i="1">
                <a:solidFill>
                  <a:srgbClr val="010202"/>
                </a:solidFill>
                <a:latin typeface="Times New Roman"/>
                <a:cs typeface="Times New Roman"/>
              </a:rPr>
              <a:t>C</a:t>
            </a:r>
            <a:r>
              <a:rPr dirty="0" baseline="-33333" sz="1125" spc="-7" i="1">
                <a:solidFill>
                  <a:srgbClr val="010202"/>
                </a:solidFill>
                <a:latin typeface="Times New Roman"/>
                <a:cs typeface="Times New Roman"/>
              </a:rPr>
              <a:t>p</a:t>
            </a:r>
            <a:r>
              <a:rPr dirty="0" sz="1000" spc="-5">
                <a:solidFill>
                  <a:srgbClr val="010202"/>
                </a:solidFill>
                <a:latin typeface="Times New Roman"/>
                <a:cs typeface="Times New Roman"/>
              </a:rPr>
              <a:t>(vapor)=</a:t>
            </a:r>
            <a:r>
              <a:rPr dirty="0" sz="1000" spc="-5" i="1">
                <a:solidFill>
                  <a:srgbClr val="010202"/>
                </a:solidFill>
                <a:latin typeface="Times New Roman"/>
                <a:cs typeface="Times New Roman"/>
              </a:rPr>
              <a:t>C</a:t>
            </a:r>
            <a:r>
              <a:rPr dirty="0" baseline="-33333" sz="1125" spc="-7" i="1">
                <a:solidFill>
                  <a:srgbClr val="010202"/>
                </a:solidFill>
                <a:latin typeface="Times New Roman"/>
                <a:cs typeface="Times New Roman"/>
              </a:rPr>
              <a:t>p</a:t>
            </a:r>
            <a:r>
              <a:rPr dirty="0" sz="1000" spc="-5">
                <a:solidFill>
                  <a:srgbClr val="010202"/>
                </a:solidFill>
                <a:latin typeface="Times New Roman"/>
                <a:cs typeface="Times New Roman"/>
              </a:rPr>
              <a:t>(condensed</a:t>
            </a:r>
            <a:endParaRPr sz="1000">
              <a:latin typeface="Times New Roman"/>
              <a:cs typeface="Times New Roman"/>
            </a:endParaRPr>
          </a:p>
          <a:p>
            <a:pPr marL="38100">
              <a:lnSpc>
                <a:spcPct val="100000"/>
              </a:lnSpc>
              <a:spcBef>
                <a:spcPts val="370"/>
              </a:spcBef>
            </a:pPr>
            <a:r>
              <a:rPr dirty="0" sz="1000" spc="-5">
                <a:solidFill>
                  <a:srgbClr val="010202"/>
                </a:solidFill>
                <a:latin typeface="Times New Roman"/>
                <a:cs typeface="Times New Roman"/>
              </a:rPr>
              <a:t>integration of Eq. (7.6)</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13" name="object 13"/>
          <p:cNvSpPr/>
          <p:nvPr/>
        </p:nvSpPr>
        <p:spPr>
          <a:xfrm>
            <a:off x="1831975" y="6338252"/>
            <a:ext cx="1390650" cy="304800"/>
          </a:xfrm>
          <a:prstGeom prst="rect">
            <a:avLst/>
          </a:prstGeom>
          <a:blipFill>
            <a:blip r:embed="rId6" cstate="print"/>
            <a:stretch>
              <a:fillRect/>
            </a:stretch>
          </a:blipFill>
        </p:spPr>
        <p:txBody>
          <a:bodyPr wrap="square" lIns="0" tIns="0" rIns="0" bIns="0" rtlCol="0"/>
          <a:lstStyle/>
          <a:p/>
        </p:txBody>
      </p:sp>
      <p:sp>
        <p:nvSpPr>
          <p:cNvPr id="14" name="object 14"/>
          <p:cNvSpPr txBox="1"/>
          <p:nvPr/>
        </p:nvSpPr>
        <p:spPr>
          <a:xfrm>
            <a:off x="406400" y="403223"/>
            <a:ext cx="4685030" cy="677545"/>
          </a:xfrm>
          <a:prstGeom prst="rect">
            <a:avLst/>
          </a:prstGeom>
        </p:spPr>
        <p:txBody>
          <a:bodyPr wrap="square" lIns="0" tIns="12700" rIns="0" bIns="0" rtlCol="0" vert="horz">
            <a:spAutoFit/>
          </a:bodyPr>
          <a:lstStyle/>
          <a:p>
            <a:pPr marL="1867535">
              <a:lnSpc>
                <a:spcPct val="100000"/>
              </a:lnSpc>
              <a:spcBef>
                <a:spcPts val="100"/>
              </a:spcBef>
            </a:pPr>
            <a:r>
              <a:rPr dirty="0" sz="1000" i="1">
                <a:solidFill>
                  <a:srgbClr val="231F20"/>
                </a:solidFill>
                <a:latin typeface="Times New Roman"/>
                <a:cs typeface="Times New Roman"/>
              </a:rPr>
              <a:t>Phase Equilibrium in a One-Component System</a:t>
            </a:r>
            <a:r>
              <a:rPr dirty="0" sz="1000" spc="165" i="1">
                <a:solidFill>
                  <a:srgbClr val="231F20"/>
                </a:solidFill>
                <a:latin typeface="Times New Roman"/>
                <a:cs typeface="Times New Roman"/>
              </a:rPr>
              <a:t> </a:t>
            </a:r>
            <a:r>
              <a:rPr dirty="0" sz="1000">
                <a:solidFill>
                  <a:srgbClr val="231F20"/>
                </a:solidFill>
                <a:latin typeface="Times New Roman"/>
                <a:cs typeface="Times New Roman"/>
              </a:rPr>
              <a:t>187</a:t>
            </a:r>
            <a:endParaRPr sz="1000">
              <a:latin typeface="Times New Roman"/>
              <a:cs typeface="Times New Roman"/>
            </a:endParaRPr>
          </a:p>
          <a:p>
            <a:pPr>
              <a:lnSpc>
                <a:spcPct val="100000"/>
              </a:lnSpc>
              <a:spcBef>
                <a:spcPts val="5"/>
              </a:spcBef>
            </a:pPr>
            <a:endParaRPr sz="1000">
              <a:latin typeface="Times New Roman"/>
              <a:cs typeface="Times New Roman"/>
            </a:endParaRPr>
          </a:p>
          <a:p>
            <a:pPr marL="50800" marR="43180" indent="9525">
              <a:lnSpc>
                <a:spcPct val="115500"/>
              </a:lnSpc>
              <a:spcBef>
                <a:spcPts val="5"/>
              </a:spcBef>
            </a:pPr>
            <a:r>
              <a:rPr dirty="0" sz="1000">
                <a:solidFill>
                  <a:srgbClr val="010202"/>
                </a:solidFill>
                <a:latin typeface="Times New Roman"/>
                <a:cs typeface="Times New Roman"/>
              </a:rPr>
              <a:t>and as </a:t>
            </a:r>
            <a:r>
              <a:rPr dirty="0" sz="1000" spc="5" i="1">
                <a:solidFill>
                  <a:srgbClr val="010202"/>
                </a:solidFill>
                <a:latin typeface="Times New Roman"/>
                <a:cs typeface="Times New Roman"/>
              </a:rPr>
              <a:t>V</a:t>
            </a:r>
            <a:r>
              <a:rPr dirty="0" baseline="-33333" sz="1125" spc="7">
                <a:solidFill>
                  <a:srgbClr val="010202"/>
                </a:solidFill>
                <a:latin typeface="Times New Roman"/>
                <a:cs typeface="Times New Roman"/>
              </a:rPr>
              <a:t>vapor </a:t>
            </a:r>
            <a:r>
              <a:rPr dirty="0" sz="1000">
                <a:solidFill>
                  <a:srgbClr val="010202"/>
                </a:solidFill>
                <a:latin typeface="Times New Roman"/>
                <a:cs typeface="Times New Roman"/>
              </a:rPr>
              <a:t>is very much </a:t>
            </a:r>
            <a:r>
              <a:rPr dirty="0" sz="1000" spc="-5">
                <a:solidFill>
                  <a:srgbClr val="010202"/>
                </a:solidFill>
                <a:latin typeface="Times New Roman"/>
                <a:cs typeface="Times New Roman"/>
              </a:rPr>
              <a:t>larger </a:t>
            </a:r>
            <a:r>
              <a:rPr dirty="0" sz="1000">
                <a:solidFill>
                  <a:srgbClr val="010202"/>
                </a:solidFill>
                <a:latin typeface="Times New Roman"/>
                <a:cs typeface="Times New Roman"/>
              </a:rPr>
              <a:t>than </a:t>
            </a:r>
            <a:r>
              <a:rPr dirty="0" sz="1000" spc="5" i="1">
                <a:solidFill>
                  <a:srgbClr val="010202"/>
                </a:solidFill>
                <a:latin typeface="Times New Roman"/>
                <a:cs typeface="Times New Roman"/>
              </a:rPr>
              <a:t>V</a:t>
            </a:r>
            <a:r>
              <a:rPr dirty="0" baseline="-33333" sz="1125" spc="7">
                <a:solidFill>
                  <a:srgbClr val="010202"/>
                </a:solidFill>
                <a:latin typeface="Times New Roman"/>
                <a:cs typeface="Times New Roman"/>
              </a:rPr>
              <a:t>condensed phase</a:t>
            </a:r>
            <a:r>
              <a:rPr dirty="0" sz="1000" spc="5">
                <a:solidFill>
                  <a:srgbClr val="010202"/>
                </a:solidFill>
                <a:latin typeface="Times New Roman"/>
                <a:cs typeface="Times New Roman"/>
              </a:rPr>
              <a:t>, </a:t>
            </a:r>
            <a:r>
              <a:rPr dirty="0" sz="1000">
                <a:solidFill>
                  <a:srgbClr val="010202"/>
                </a:solidFill>
                <a:latin typeface="Times New Roman"/>
                <a:cs typeface="Times New Roman"/>
              </a:rPr>
              <a:t>then, with the introduction of an  </a:t>
            </a:r>
            <a:r>
              <a:rPr dirty="0" sz="1000" spc="-5">
                <a:solidFill>
                  <a:srgbClr val="010202"/>
                </a:solidFill>
                <a:latin typeface="Times New Roman"/>
                <a:cs typeface="Times New Roman"/>
              </a:rPr>
              <a:t>insignificant</a:t>
            </a:r>
            <a:r>
              <a:rPr dirty="0" sz="1000" spc="-10">
                <a:solidFill>
                  <a:srgbClr val="010202"/>
                </a:solidFill>
                <a:latin typeface="Times New Roman"/>
                <a:cs typeface="Times New Roman"/>
              </a:rPr>
              <a:t> </a:t>
            </a:r>
            <a:r>
              <a:rPr dirty="0" sz="1000" spc="-15">
                <a:solidFill>
                  <a:srgbClr val="010202"/>
                </a:solidFill>
                <a:latin typeface="Times New Roman"/>
                <a:cs typeface="Times New Roman"/>
              </a:rPr>
              <a:t>error,</a:t>
            </a:r>
            <a:endParaRPr sz="1000">
              <a:latin typeface="Times New Roman"/>
              <a:cs typeface="Times New Roman"/>
            </a:endParaRPr>
          </a:p>
        </p:txBody>
      </p:sp>
      <p:sp>
        <p:nvSpPr>
          <p:cNvPr id="15" name="object 15"/>
          <p:cNvSpPr/>
          <p:nvPr/>
        </p:nvSpPr>
        <p:spPr>
          <a:xfrm>
            <a:off x="2194102" y="1162050"/>
            <a:ext cx="876300" cy="200025"/>
          </a:xfrm>
          <a:prstGeom prst="rect">
            <a:avLst/>
          </a:prstGeom>
          <a:blipFill>
            <a:blip r:embed="rId7" cstate="print"/>
            <a:stretch>
              <a:fillRect/>
            </a:stretch>
          </a:blipFill>
        </p:spPr>
        <p:txBody>
          <a:bodyPr wrap="square" lIns="0" tIns="0" rIns="0" bIns="0" rtlCol="0"/>
          <a:lstStyle/>
          <a:p/>
        </p:txBody>
      </p:sp>
      <p:sp>
        <p:nvSpPr>
          <p:cNvPr id="16" name="object 16"/>
          <p:cNvSpPr txBox="1"/>
          <p:nvPr/>
        </p:nvSpPr>
        <p:spPr>
          <a:xfrm>
            <a:off x="393700" y="6455727"/>
            <a:ext cx="4700905" cy="1385570"/>
          </a:xfrm>
          <a:prstGeom prst="rect">
            <a:avLst/>
          </a:prstGeom>
        </p:spPr>
        <p:txBody>
          <a:bodyPr wrap="square" lIns="0" tIns="12700" rIns="0" bIns="0" rtlCol="0" vert="horz">
            <a:spAutoFit/>
          </a:bodyPr>
          <a:lstStyle/>
          <a:p>
            <a:pPr algn="r" marR="108585">
              <a:lnSpc>
                <a:spcPct val="100000"/>
              </a:lnSpc>
              <a:spcBef>
                <a:spcPts val="100"/>
              </a:spcBef>
            </a:pPr>
            <a:r>
              <a:rPr dirty="0" sz="1000">
                <a:solidFill>
                  <a:srgbClr val="010202"/>
                </a:solidFill>
                <a:latin typeface="Times New Roman"/>
                <a:cs typeface="Times New Roman"/>
              </a:rPr>
              <a:t>(7.7)</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just" marL="63500" marR="55880">
              <a:lnSpc>
                <a:spcPct val="100000"/>
              </a:lnSpc>
            </a:pPr>
            <a:r>
              <a:rPr dirty="0" sz="1000" spc="-5">
                <a:solidFill>
                  <a:srgbClr val="010202"/>
                </a:solidFill>
                <a:latin typeface="Times New Roman"/>
                <a:cs typeface="Times New Roman"/>
              </a:rPr>
              <a:t>As </a:t>
            </a:r>
            <a:r>
              <a:rPr dirty="0" sz="1000">
                <a:solidFill>
                  <a:srgbClr val="010202"/>
                </a:solidFill>
                <a:latin typeface="Times New Roman"/>
                <a:cs typeface="Times New Roman"/>
              </a:rPr>
              <a:t>equilibrium is maintained between the vapor phase and the condensed phase, the  value of </a:t>
            </a:r>
            <a:r>
              <a:rPr dirty="0" sz="1000" i="1">
                <a:solidFill>
                  <a:srgbClr val="010202"/>
                </a:solidFill>
                <a:latin typeface="Times New Roman"/>
                <a:cs typeface="Times New Roman"/>
              </a:rPr>
              <a:t>P </a:t>
            </a:r>
            <a:r>
              <a:rPr dirty="0" sz="1000">
                <a:solidFill>
                  <a:srgbClr val="010202"/>
                </a:solidFill>
                <a:latin typeface="Times New Roman"/>
                <a:cs typeface="Times New Roman"/>
              </a:rPr>
              <a:t>at any </a:t>
            </a:r>
            <a:r>
              <a:rPr dirty="0" sz="1000" spc="-5" i="1">
                <a:solidFill>
                  <a:srgbClr val="010202"/>
                </a:solidFill>
                <a:latin typeface="Times New Roman"/>
                <a:cs typeface="Times New Roman"/>
              </a:rPr>
              <a:t>T </a:t>
            </a:r>
            <a:r>
              <a:rPr dirty="0" sz="1000" spc="-5">
                <a:solidFill>
                  <a:srgbClr val="010202"/>
                </a:solidFill>
                <a:latin typeface="Times New Roman"/>
                <a:cs typeface="Times New Roman"/>
              </a:rPr>
              <a:t>in Eq. (7.7) is the saturated vapor pressure exerted by the condensed  phase at the temperature </a:t>
            </a:r>
            <a:r>
              <a:rPr dirty="0" sz="1000" spc="-40" i="1">
                <a:solidFill>
                  <a:srgbClr val="010202"/>
                </a:solidFill>
                <a:latin typeface="Times New Roman"/>
                <a:cs typeface="Times New Roman"/>
              </a:rPr>
              <a:t>T. </a:t>
            </a:r>
            <a:r>
              <a:rPr dirty="0" sz="1000" spc="-5">
                <a:solidFill>
                  <a:srgbClr val="010202"/>
                </a:solidFill>
                <a:latin typeface="Times New Roman"/>
                <a:cs typeface="Times New Roman"/>
              </a:rPr>
              <a:t>Eq. (7.7) thus shows that the saturated vapor pressure exerted  </a:t>
            </a:r>
            <a:r>
              <a:rPr dirty="0" sz="1000">
                <a:solidFill>
                  <a:srgbClr val="010202"/>
                </a:solidFill>
                <a:latin typeface="Times New Roman"/>
                <a:cs typeface="Times New Roman"/>
              </a:rPr>
              <a:t>by</a:t>
            </a:r>
            <a:r>
              <a:rPr dirty="0" sz="1000" spc="55">
                <a:solidFill>
                  <a:srgbClr val="010202"/>
                </a:solidFill>
                <a:latin typeface="Times New Roman"/>
                <a:cs typeface="Times New Roman"/>
              </a:rPr>
              <a:t> </a:t>
            </a:r>
            <a:r>
              <a:rPr dirty="0" sz="1000">
                <a:solidFill>
                  <a:srgbClr val="010202"/>
                </a:solidFill>
                <a:latin typeface="Times New Roman"/>
                <a:cs typeface="Times New Roman"/>
              </a:rPr>
              <a:t>a</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condensed</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phase</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increases</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exponentially</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with</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increasing</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as</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was</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noted</a:t>
            </a:r>
            <a:endParaRPr sz="1000">
              <a:latin typeface="Times New Roman"/>
              <a:cs typeface="Times New Roman"/>
            </a:endParaRPr>
          </a:p>
          <a:p>
            <a:pPr algn="just" marL="63500" marR="55880">
              <a:lnSpc>
                <a:spcPts val="1010"/>
              </a:lnSpc>
              <a:spcBef>
                <a:spcPts val="195"/>
              </a:spcBef>
            </a:pPr>
            <a:r>
              <a:rPr dirty="0" sz="1000" spc="-5">
                <a:solidFill>
                  <a:srgbClr val="010202"/>
                </a:solidFill>
                <a:latin typeface="Times New Roman"/>
                <a:cs typeface="Times New Roman"/>
              </a:rPr>
              <a:t>in Sec. 5.3. If </a:t>
            </a:r>
            <a:r>
              <a:rPr dirty="0" sz="1000">
                <a:solidFill>
                  <a:srgbClr val="010202"/>
                </a:solidFill>
                <a:latin typeface="Times New Roman"/>
                <a:cs typeface="Times New Roman"/>
              </a:rPr>
              <a:t>O</a:t>
            </a: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p </a:t>
            </a:r>
            <a:r>
              <a:rPr dirty="0" sz="1000">
                <a:solidFill>
                  <a:srgbClr val="010202"/>
                </a:solidFill>
                <a:latin typeface="Times New Roman"/>
                <a:cs typeface="Times New Roman"/>
              </a:rPr>
              <a:t>for the evaporation or sublimation is not zero, but is independent </a:t>
            </a:r>
            <a:r>
              <a:rPr dirty="0" sz="1000" spc="-5">
                <a:solidFill>
                  <a:srgbClr val="010202"/>
                </a:solidFill>
                <a:latin typeface="Times New Roman"/>
                <a:cs typeface="Times New Roman"/>
              </a:rPr>
              <a:t>of  temperature, then, from Eq. (6.9), </a:t>
            </a:r>
            <a:r>
              <a:rPr dirty="0" sz="1000">
                <a:solidFill>
                  <a:srgbClr val="010202"/>
                </a:solidFill>
                <a:latin typeface="Times New Roman"/>
                <a:cs typeface="Times New Roman"/>
              </a:rPr>
              <a:t>O</a:t>
            </a:r>
            <a:r>
              <a:rPr dirty="0" sz="1000" i="1">
                <a:solidFill>
                  <a:srgbClr val="010202"/>
                </a:solidFill>
                <a:latin typeface="Times New Roman"/>
                <a:cs typeface="Times New Roman"/>
              </a:rPr>
              <a:t>H</a:t>
            </a:r>
            <a:r>
              <a:rPr dirty="0" baseline="-33333" sz="1125" i="1">
                <a:solidFill>
                  <a:srgbClr val="010202"/>
                </a:solidFill>
                <a:latin typeface="Times New Roman"/>
                <a:cs typeface="Times New Roman"/>
              </a:rPr>
              <a:t>T </a:t>
            </a:r>
            <a:r>
              <a:rPr dirty="0" sz="1000">
                <a:solidFill>
                  <a:srgbClr val="010202"/>
                </a:solidFill>
                <a:latin typeface="Times New Roman"/>
                <a:cs typeface="Times New Roman"/>
              </a:rPr>
              <a:t>Eq. (7.6)</a:t>
            </a:r>
            <a:r>
              <a:rPr dirty="0" sz="1000" spc="35">
                <a:solidFill>
                  <a:srgbClr val="010202"/>
                </a:solidFill>
                <a:latin typeface="Times New Roman"/>
                <a:cs typeface="Times New Roman"/>
              </a:rPr>
              <a:t> </a:t>
            </a:r>
            <a:r>
              <a:rPr dirty="0" sz="1000">
                <a:solidFill>
                  <a:srgbClr val="010202"/>
                </a:solidFill>
                <a:latin typeface="Times New Roman"/>
                <a:cs typeface="Times New Roman"/>
              </a:rPr>
              <a:t>is</a:t>
            </a:r>
            <a:endParaRPr sz="1000">
              <a:latin typeface="Times New Roman"/>
              <a:cs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188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txBox="1"/>
          <p:nvPr/>
        </p:nvSpPr>
        <p:spPr>
          <a:xfrm>
            <a:off x="444500" y="1312074"/>
            <a:ext cx="221551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in which case integration of Eq. (7.6)</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4" name="object 4"/>
          <p:cNvSpPr txBox="1"/>
          <p:nvPr/>
        </p:nvSpPr>
        <p:spPr>
          <a:xfrm>
            <a:off x="444500" y="2432215"/>
            <a:ext cx="207137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which is normally expressed in the</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form</a:t>
            </a:r>
            <a:endParaRPr sz="1000">
              <a:latin typeface="Times New Roman"/>
              <a:cs typeface="Times New Roman"/>
            </a:endParaRPr>
          </a:p>
        </p:txBody>
      </p:sp>
      <p:sp>
        <p:nvSpPr>
          <p:cNvPr id="5" name="object 5"/>
          <p:cNvSpPr/>
          <p:nvPr/>
        </p:nvSpPr>
        <p:spPr>
          <a:xfrm>
            <a:off x="1851025" y="2886240"/>
            <a:ext cx="1352550" cy="304800"/>
          </a:xfrm>
          <a:prstGeom prst="rect">
            <a:avLst/>
          </a:prstGeom>
          <a:blipFill>
            <a:blip r:embed="rId2" cstate="print"/>
            <a:stretch>
              <a:fillRect/>
            </a:stretch>
          </a:blipFill>
        </p:spPr>
        <p:txBody>
          <a:bodyPr wrap="square" lIns="0" tIns="0" rIns="0" bIns="0" rtlCol="0"/>
          <a:lstStyle/>
          <a:p/>
        </p:txBody>
      </p:sp>
      <p:sp>
        <p:nvSpPr>
          <p:cNvPr id="6" name="object 6"/>
          <p:cNvSpPr txBox="1"/>
          <p:nvPr/>
        </p:nvSpPr>
        <p:spPr>
          <a:xfrm>
            <a:off x="4721859" y="3003713"/>
            <a:ext cx="269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(7.8)</a:t>
            </a:r>
            <a:endParaRPr sz="1000">
              <a:latin typeface="Times New Roman"/>
              <a:cs typeface="Times New Roman"/>
            </a:endParaRPr>
          </a:p>
        </p:txBody>
      </p:sp>
      <p:sp>
        <p:nvSpPr>
          <p:cNvPr id="7" name="object 7"/>
          <p:cNvSpPr txBox="1"/>
          <p:nvPr/>
        </p:nvSpPr>
        <p:spPr>
          <a:xfrm>
            <a:off x="444500" y="3473613"/>
            <a:ext cx="64262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In Eq.</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(7.8),</a:t>
            </a:r>
            <a:endParaRPr sz="1000">
              <a:latin typeface="Times New Roman"/>
              <a:cs typeface="Times New Roman"/>
            </a:endParaRPr>
          </a:p>
        </p:txBody>
      </p:sp>
      <p:sp>
        <p:nvSpPr>
          <p:cNvPr id="8" name="object 8"/>
          <p:cNvSpPr/>
          <p:nvPr/>
        </p:nvSpPr>
        <p:spPr>
          <a:xfrm>
            <a:off x="1774825" y="3835565"/>
            <a:ext cx="1514475" cy="171450"/>
          </a:xfrm>
          <a:prstGeom prst="rect">
            <a:avLst/>
          </a:prstGeom>
          <a:blipFill>
            <a:blip r:embed="rId3" cstate="print"/>
            <a:stretch>
              <a:fillRect/>
            </a:stretch>
          </a:blipFill>
        </p:spPr>
        <p:txBody>
          <a:bodyPr wrap="square" lIns="0" tIns="0" rIns="0" bIns="0" rtlCol="0"/>
          <a:lstStyle/>
          <a:p/>
        </p:txBody>
      </p:sp>
      <p:sp>
        <p:nvSpPr>
          <p:cNvPr id="9" name="object 9"/>
          <p:cNvSpPr txBox="1"/>
          <p:nvPr/>
        </p:nvSpPr>
        <p:spPr>
          <a:xfrm>
            <a:off x="406361" y="4364672"/>
            <a:ext cx="4675505" cy="1455420"/>
          </a:xfrm>
          <a:prstGeom prst="rect">
            <a:avLst/>
          </a:prstGeom>
        </p:spPr>
        <p:txBody>
          <a:bodyPr wrap="square" lIns="0" tIns="6985" rIns="0" bIns="0" rtlCol="0" vert="horz">
            <a:spAutoFit/>
          </a:bodyPr>
          <a:lstStyle/>
          <a:p>
            <a:pPr marL="1485265" marR="374015" indent="-1099185">
              <a:lnSpc>
                <a:spcPct val="103499"/>
              </a:lnSpc>
              <a:spcBef>
                <a:spcPts val="55"/>
              </a:spcBef>
            </a:pPr>
            <a:r>
              <a:rPr dirty="0" sz="1000" b="1">
                <a:solidFill>
                  <a:srgbClr val="010202"/>
                </a:solidFill>
                <a:latin typeface="Times New Roman"/>
                <a:cs typeface="Times New Roman"/>
              </a:rPr>
              <a:t>7.6 GRAPHICAL </a:t>
            </a:r>
            <a:r>
              <a:rPr dirty="0" sz="1000" spc="-15" b="1">
                <a:solidFill>
                  <a:srgbClr val="010202"/>
                </a:solidFill>
                <a:latin typeface="Times New Roman"/>
                <a:cs typeface="Times New Roman"/>
              </a:rPr>
              <a:t>REPRESENTATION </a:t>
            </a:r>
            <a:r>
              <a:rPr dirty="0" sz="1000" b="1">
                <a:solidFill>
                  <a:srgbClr val="010202"/>
                </a:solidFill>
                <a:latin typeface="Times New Roman"/>
                <a:cs typeface="Times New Roman"/>
              </a:rPr>
              <a:t>OF PHASE </a:t>
            </a:r>
            <a:r>
              <a:rPr dirty="0" sz="1000" spc="-5" b="1">
                <a:solidFill>
                  <a:srgbClr val="010202"/>
                </a:solidFill>
                <a:latin typeface="Times New Roman"/>
                <a:cs typeface="Times New Roman"/>
              </a:rPr>
              <a:t>EQUILIBRIA IN</a:t>
            </a:r>
            <a:r>
              <a:rPr dirty="0" sz="1000" spc="-110" b="1">
                <a:solidFill>
                  <a:srgbClr val="010202"/>
                </a:solidFill>
                <a:latin typeface="Times New Roman"/>
                <a:cs typeface="Times New Roman"/>
              </a:rPr>
              <a:t> </a:t>
            </a:r>
            <a:r>
              <a:rPr dirty="0" sz="1000" spc="-5" b="1">
                <a:solidFill>
                  <a:srgbClr val="010202"/>
                </a:solidFill>
                <a:latin typeface="Times New Roman"/>
                <a:cs typeface="Times New Roman"/>
              </a:rPr>
              <a:t>A  </a:t>
            </a:r>
            <a:r>
              <a:rPr dirty="0" sz="1000" b="1">
                <a:solidFill>
                  <a:srgbClr val="010202"/>
                </a:solidFill>
                <a:latin typeface="Times New Roman"/>
                <a:cs typeface="Times New Roman"/>
              </a:rPr>
              <a:t>ONE-COMPONENT</a:t>
            </a:r>
            <a:r>
              <a:rPr dirty="0" sz="1000" spc="-25" b="1">
                <a:solidFill>
                  <a:srgbClr val="010202"/>
                </a:solidFill>
                <a:latin typeface="Times New Roman"/>
                <a:cs typeface="Times New Roman"/>
              </a:rPr>
              <a:t> </a:t>
            </a:r>
            <a:r>
              <a:rPr dirty="0" sz="1000" b="1">
                <a:solidFill>
                  <a:srgbClr val="010202"/>
                </a:solidFill>
                <a:latin typeface="Times New Roman"/>
                <a:cs typeface="Times New Roman"/>
              </a:rPr>
              <a:t>SYSTEM</a:t>
            </a:r>
            <a:endParaRPr sz="1000">
              <a:latin typeface="Times New Roman"/>
              <a:cs typeface="Times New Roman"/>
            </a:endParaRPr>
          </a:p>
          <a:p>
            <a:pPr>
              <a:lnSpc>
                <a:spcPct val="100000"/>
              </a:lnSpc>
              <a:spcBef>
                <a:spcPts val="35"/>
              </a:spcBef>
            </a:pPr>
            <a:endParaRPr sz="1050">
              <a:latin typeface="Times New Roman"/>
              <a:cs typeface="Times New Roman"/>
            </a:endParaRPr>
          </a:p>
          <a:p>
            <a:pPr algn="just" marL="50800" marR="43180">
              <a:lnSpc>
                <a:spcPct val="100000"/>
              </a:lnSpc>
            </a:pPr>
            <a:r>
              <a:rPr dirty="0" sz="1000">
                <a:solidFill>
                  <a:srgbClr val="010202"/>
                </a:solidFill>
                <a:latin typeface="Times New Roman"/>
                <a:cs typeface="Times New Roman"/>
              </a:rPr>
              <a:t>In an equilibrium between a liquid and a vapor the normal boiling point of the liquid is  </a:t>
            </a:r>
            <a:r>
              <a:rPr dirty="0" sz="1000" spc="-5">
                <a:solidFill>
                  <a:srgbClr val="010202"/>
                </a:solidFill>
                <a:latin typeface="Times New Roman"/>
                <a:cs typeface="Times New Roman"/>
              </a:rPr>
              <a:t>defined as that temperature at which the saturated vapor pressure exerted by the liquid is  </a:t>
            </a:r>
            <a:r>
              <a:rPr dirty="0" sz="1000">
                <a:solidFill>
                  <a:srgbClr val="010202"/>
                </a:solidFill>
                <a:latin typeface="Times New Roman"/>
                <a:cs typeface="Times New Roman"/>
              </a:rPr>
              <a:t>1 atm. Knowledge of the molar heat capacities of the liquid and vapor phases, the </a:t>
            </a:r>
            <a:r>
              <a:rPr dirty="0" sz="1000" spc="-5">
                <a:solidFill>
                  <a:srgbClr val="010202"/>
                </a:solidFill>
                <a:latin typeface="Times New Roman"/>
                <a:cs typeface="Times New Roman"/>
              </a:rPr>
              <a:t>molar  </a:t>
            </a:r>
            <a:r>
              <a:rPr dirty="0" sz="1000">
                <a:solidFill>
                  <a:srgbClr val="010202"/>
                </a:solidFill>
                <a:latin typeface="Times New Roman"/>
                <a:cs typeface="Times New Roman"/>
              </a:rPr>
              <a:t>heat of evaporation at any one temperature, O</a:t>
            </a:r>
            <a:r>
              <a:rPr dirty="0" sz="1000" i="1">
                <a:solidFill>
                  <a:srgbClr val="010202"/>
                </a:solidFill>
                <a:latin typeface="Times New Roman"/>
                <a:cs typeface="Times New Roman"/>
              </a:rPr>
              <a:t>H</a:t>
            </a:r>
            <a:r>
              <a:rPr dirty="0" baseline="-33333" sz="1125">
                <a:solidFill>
                  <a:srgbClr val="010202"/>
                </a:solidFill>
                <a:latin typeface="Times New Roman"/>
                <a:cs typeface="Times New Roman"/>
              </a:rPr>
              <a:t>evap</a:t>
            </a:r>
            <a:r>
              <a:rPr dirty="0" baseline="-33333" sz="1125" i="1">
                <a:solidFill>
                  <a:srgbClr val="010202"/>
                </a:solidFill>
                <a:latin typeface="Times New Roman"/>
                <a:cs typeface="Times New Roman"/>
              </a:rPr>
              <a:t>,T</a:t>
            </a:r>
            <a:r>
              <a:rPr dirty="0" sz="1000">
                <a:solidFill>
                  <a:srgbClr val="010202"/>
                </a:solidFill>
                <a:latin typeface="Times New Roman"/>
                <a:cs typeface="Times New Roman"/>
              </a:rPr>
              <a:t>, and the normal boiling</a:t>
            </a:r>
            <a:r>
              <a:rPr dirty="0" sz="1000" spc="175">
                <a:solidFill>
                  <a:srgbClr val="010202"/>
                </a:solidFill>
                <a:latin typeface="Times New Roman"/>
                <a:cs typeface="Times New Roman"/>
              </a:rPr>
              <a:t> </a:t>
            </a:r>
            <a:r>
              <a:rPr dirty="0" sz="1000">
                <a:solidFill>
                  <a:srgbClr val="010202"/>
                </a:solidFill>
                <a:latin typeface="Times New Roman"/>
                <a:cs typeface="Times New Roman"/>
              </a:rPr>
              <a:t>temperature</a:t>
            </a:r>
            <a:endParaRPr sz="1000">
              <a:latin typeface="Times New Roman"/>
              <a:cs typeface="Times New Roman"/>
            </a:endParaRPr>
          </a:p>
          <a:p>
            <a:pPr algn="just" marL="50800" marR="43815">
              <a:lnSpc>
                <a:spcPct val="100000"/>
              </a:lnSpc>
              <a:spcBef>
                <a:spcPts val="375"/>
              </a:spcBef>
            </a:pPr>
            <a:r>
              <a:rPr dirty="0" sz="1000" spc="-5">
                <a:solidFill>
                  <a:srgbClr val="010202"/>
                </a:solidFill>
                <a:latin typeface="Times New Roman"/>
                <a:cs typeface="Times New Roman"/>
              </a:rPr>
              <a:t>allows the saturated vapor pressure-temperature to be determined for any material. </a:t>
            </a:r>
            <a:r>
              <a:rPr dirty="0" sz="1000" spc="-10">
                <a:solidFill>
                  <a:srgbClr val="010202"/>
                </a:solidFill>
                <a:latin typeface="Times New Roman"/>
                <a:cs typeface="Times New Roman"/>
              </a:rPr>
              <a:t>For  </a:t>
            </a:r>
            <a:r>
              <a:rPr dirty="0" sz="1000" spc="-5">
                <a:solidFill>
                  <a:srgbClr val="010202"/>
                </a:solidFill>
                <a:latin typeface="Times New Roman"/>
                <a:cs typeface="Times New Roman"/>
              </a:rPr>
              <a:t>example, for</a:t>
            </a:r>
            <a:r>
              <a:rPr dirty="0" sz="1000" spc="-10">
                <a:solidFill>
                  <a:srgbClr val="010202"/>
                </a:solidFill>
                <a:latin typeface="Times New Roman"/>
                <a:cs typeface="Times New Roman"/>
              </a:rPr>
              <a:t> </a:t>
            </a:r>
            <a:r>
              <a:rPr dirty="0" sz="1000">
                <a:solidFill>
                  <a:srgbClr val="010202"/>
                </a:solidFill>
                <a:latin typeface="Times New Roman"/>
                <a:cs typeface="Times New Roman"/>
              </a:rPr>
              <a:t>H</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a:t>
            </a:r>
            <a:endParaRPr sz="1000">
              <a:latin typeface="Times New Roman"/>
              <a:cs typeface="Times New Roman"/>
            </a:endParaRPr>
          </a:p>
        </p:txBody>
      </p:sp>
      <p:sp>
        <p:nvSpPr>
          <p:cNvPr id="10" name="object 10"/>
          <p:cNvSpPr/>
          <p:nvPr/>
        </p:nvSpPr>
        <p:spPr>
          <a:xfrm>
            <a:off x="1003300" y="6038684"/>
            <a:ext cx="3048000" cy="180975"/>
          </a:xfrm>
          <a:prstGeom prst="rect">
            <a:avLst/>
          </a:prstGeom>
          <a:blipFill>
            <a:blip r:embed="rId4" cstate="print"/>
            <a:stretch>
              <a:fillRect/>
            </a:stretch>
          </a:blipFill>
        </p:spPr>
        <p:txBody>
          <a:bodyPr wrap="square" lIns="0" tIns="0" rIns="0" bIns="0" rtlCol="0"/>
          <a:lstStyle/>
          <a:p/>
        </p:txBody>
      </p:sp>
      <p:sp>
        <p:nvSpPr>
          <p:cNvPr id="11" name="object 11"/>
          <p:cNvSpPr txBox="1"/>
          <p:nvPr/>
        </p:nvSpPr>
        <p:spPr>
          <a:xfrm>
            <a:off x="444500" y="6422236"/>
            <a:ext cx="227901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in the range of temperature 298–2500 K</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and</a:t>
            </a:r>
            <a:endParaRPr sz="1000">
              <a:latin typeface="Times New Roman"/>
              <a:cs typeface="Times New Roman"/>
            </a:endParaRPr>
          </a:p>
        </p:txBody>
      </p:sp>
      <p:sp>
        <p:nvSpPr>
          <p:cNvPr id="12" name="object 12"/>
          <p:cNvSpPr/>
          <p:nvPr/>
        </p:nvSpPr>
        <p:spPr>
          <a:xfrm>
            <a:off x="1803400" y="6784187"/>
            <a:ext cx="1457325" cy="190500"/>
          </a:xfrm>
          <a:prstGeom prst="rect">
            <a:avLst/>
          </a:prstGeom>
          <a:blipFill>
            <a:blip r:embed="rId5" cstate="print"/>
            <a:stretch>
              <a:fillRect/>
            </a:stretch>
          </a:blipFill>
        </p:spPr>
        <p:txBody>
          <a:bodyPr wrap="square" lIns="0" tIns="0" rIns="0" bIns="0" rtlCol="0"/>
          <a:lstStyle/>
          <a:p/>
        </p:txBody>
      </p:sp>
      <p:sp>
        <p:nvSpPr>
          <p:cNvPr id="13" name="object 13"/>
          <p:cNvSpPr txBox="1"/>
          <p:nvPr/>
        </p:nvSpPr>
        <p:spPr>
          <a:xfrm>
            <a:off x="444500" y="7177240"/>
            <a:ext cx="350964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in the range of temperature 273–373 K. Thus, for the change of</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state</a:t>
            </a:r>
            <a:endParaRPr sz="1000">
              <a:latin typeface="Times New Roman"/>
              <a:cs typeface="Times New Roman"/>
            </a:endParaRPr>
          </a:p>
        </p:txBody>
      </p:sp>
      <p:sp>
        <p:nvSpPr>
          <p:cNvPr id="14" name="object 14"/>
          <p:cNvSpPr/>
          <p:nvPr/>
        </p:nvSpPr>
        <p:spPr>
          <a:xfrm>
            <a:off x="1725612" y="765175"/>
            <a:ext cx="1971675" cy="361950"/>
          </a:xfrm>
          <a:prstGeom prst="rect">
            <a:avLst/>
          </a:prstGeom>
          <a:blipFill>
            <a:blip r:embed="rId6" cstate="print"/>
            <a:stretch>
              <a:fillRect/>
            </a:stretch>
          </a:blipFill>
        </p:spPr>
        <p:txBody>
          <a:bodyPr wrap="square" lIns="0" tIns="0" rIns="0" bIns="0" rtlCol="0"/>
          <a:lstStyle/>
          <a:p/>
        </p:txBody>
      </p:sp>
      <p:sp>
        <p:nvSpPr>
          <p:cNvPr id="15" name="object 15"/>
          <p:cNvSpPr/>
          <p:nvPr/>
        </p:nvSpPr>
        <p:spPr>
          <a:xfrm>
            <a:off x="1303337" y="1755775"/>
            <a:ext cx="3019425" cy="361950"/>
          </a:xfrm>
          <a:prstGeom prst="rect">
            <a:avLst/>
          </a:prstGeom>
          <a:blipFill>
            <a:blip r:embed="rId7" cstate="print"/>
            <a:stretch>
              <a:fillRect/>
            </a:stretch>
          </a:blipFill>
        </p:spPr>
        <p:txBody>
          <a:bodyPr wrap="square" lIns="0" tIns="0" rIns="0" bIns="0" rtlCol="0"/>
          <a:lstStyle/>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261514" y="403223"/>
            <a:ext cx="2780665"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Phase Equilibrium in a One-Component System</a:t>
            </a:r>
            <a:r>
              <a:rPr dirty="0" sz="1000" spc="155" i="1">
                <a:solidFill>
                  <a:srgbClr val="231F20"/>
                </a:solidFill>
                <a:latin typeface="Times New Roman"/>
                <a:cs typeface="Times New Roman"/>
              </a:rPr>
              <a:t> </a:t>
            </a:r>
            <a:r>
              <a:rPr dirty="0" sz="1000">
                <a:solidFill>
                  <a:srgbClr val="231F20"/>
                </a:solidFill>
                <a:latin typeface="Times New Roman"/>
                <a:cs typeface="Times New Roman"/>
              </a:rPr>
              <a:t>189</a:t>
            </a:r>
            <a:endParaRPr sz="1000">
              <a:latin typeface="Times New Roman"/>
              <a:cs typeface="Times New Roman"/>
            </a:endParaRPr>
          </a:p>
        </p:txBody>
      </p:sp>
      <p:sp>
        <p:nvSpPr>
          <p:cNvPr id="3" name="object 3"/>
          <p:cNvSpPr/>
          <p:nvPr/>
        </p:nvSpPr>
        <p:spPr>
          <a:xfrm>
            <a:off x="889000" y="713105"/>
            <a:ext cx="3276600" cy="4000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19100" y="1306194"/>
            <a:ext cx="3719195" cy="177800"/>
          </a:xfrm>
          <a:prstGeom prst="rect">
            <a:avLst/>
          </a:prstGeom>
        </p:spPr>
        <p:txBody>
          <a:bodyPr wrap="square" lIns="0" tIns="12700" rIns="0" bIns="0" rtlCol="0" vert="horz">
            <a:spAutoFit/>
          </a:bodyPr>
          <a:lstStyle/>
          <a:p>
            <a:pPr marL="38100">
              <a:lnSpc>
                <a:spcPct val="100000"/>
              </a:lnSpc>
              <a:spcBef>
                <a:spcPts val="100"/>
              </a:spcBef>
            </a:pPr>
            <a:r>
              <a:rPr dirty="0" sz="1000" spc="-5">
                <a:solidFill>
                  <a:srgbClr val="010202"/>
                </a:solidFill>
                <a:latin typeface="Times New Roman"/>
                <a:cs typeface="Times New Roman"/>
              </a:rPr>
              <a:t>At the normal boiling temperature of 373 K, </a:t>
            </a:r>
            <a:r>
              <a:rPr dirty="0" sz="1000">
                <a:solidFill>
                  <a:srgbClr val="010202"/>
                </a:solidFill>
                <a:latin typeface="Times New Roman"/>
                <a:cs typeface="Times New Roman"/>
              </a:rPr>
              <a:t>O</a:t>
            </a:r>
            <a:r>
              <a:rPr dirty="0" sz="1000" i="1">
                <a:solidFill>
                  <a:srgbClr val="010202"/>
                </a:solidFill>
                <a:latin typeface="Times New Roman"/>
                <a:cs typeface="Times New Roman"/>
              </a:rPr>
              <a:t>H</a:t>
            </a:r>
            <a:r>
              <a:rPr dirty="0" baseline="-33333" sz="1125">
                <a:solidFill>
                  <a:srgbClr val="010202"/>
                </a:solidFill>
                <a:latin typeface="Times New Roman"/>
                <a:cs typeface="Times New Roman"/>
              </a:rPr>
              <a:t>evap</a:t>
            </a:r>
            <a:r>
              <a:rPr dirty="0" sz="1000">
                <a:solidFill>
                  <a:srgbClr val="010202"/>
                </a:solidFill>
                <a:latin typeface="Times New Roman"/>
                <a:cs typeface="Times New Roman"/>
              </a:rPr>
              <a:t>=41,090 </a:t>
            </a:r>
            <a:r>
              <a:rPr dirty="0" sz="1000" spc="-5">
                <a:solidFill>
                  <a:srgbClr val="010202"/>
                </a:solidFill>
                <a:latin typeface="Times New Roman"/>
                <a:cs typeface="Times New Roman"/>
              </a:rPr>
              <a:t>J, </a:t>
            </a:r>
            <a:r>
              <a:rPr dirty="0" sz="1000">
                <a:solidFill>
                  <a:srgbClr val="010202"/>
                </a:solidFill>
                <a:latin typeface="Times New Roman"/>
                <a:cs typeface="Times New Roman"/>
              </a:rPr>
              <a:t>and</a:t>
            </a:r>
            <a:r>
              <a:rPr dirty="0" sz="1000" spc="-5">
                <a:solidFill>
                  <a:srgbClr val="010202"/>
                </a:solidFill>
                <a:latin typeface="Times New Roman"/>
                <a:cs typeface="Times New Roman"/>
              </a:rPr>
              <a:t> </a:t>
            </a:r>
            <a:r>
              <a:rPr dirty="0" sz="1000">
                <a:solidFill>
                  <a:srgbClr val="010202"/>
                </a:solidFill>
                <a:latin typeface="Times New Roman"/>
                <a:cs typeface="Times New Roman"/>
              </a:rPr>
              <a:t>thus</a:t>
            </a:r>
            <a:endParaRPr sz="1000">
              <a:latin typeface="Times New Roman"/>
              <a:cs typeface="Times New Roman"/>
            </a:endParaRPr>
          </a:p>
        </p:txBody>
      </p:sp>
      <p:sp>
        <p:nvSpPr>
          <p:cNvPr id="5" name="object 5"/>
          <p:cNvSpPr/>
          <p:nvPr/>
        </p:nvSpPr>
        <p:spPr>
          <a:xfrm>
            <a:off x="693737" y="1705775"/>
            <a:ext cx="3667125" cy="146685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3365663"/>
            <a:ext cx="27241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Now</a:t>
            </a:r>
            <a:endParaRPr sz="1000">
              <a:latin typeface="Times New Roman"/>
              <a:cs typeface="Times New Roman"/>
            </a:endParaRPr>
          </a:p>
        </p:txBody>
      </p:sp>
      <p:sp>
        <p:nvSpPr>
          <p:cNvPr id="7" name="object 7"/>
          <p:cNvSpPr/>
          <p:nvPr/>
        </p:nvSpPr>
        <p:spPr>
          <a:xfrm>
            <a:off x="1851025" y="3727615"/>
            <a:ext cx="1362075" cy="428625"/>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4358792"/>
            <a:ext cx="171259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so, with </a:t>
            </a:r>
            <a:r>
              <a:rPr dirty="0" sz="1000" spc="-5" i="1">
                <a:solidFill>
                  <a:srgbClr val="010202"/>
                </a:solidFill>
                <a:latin typeface="Times New Roman"/>
                <a:cs typeface="Times New Roman"/>
              </a:rPr>
              <a:t>R=</a:t>
            </a:r>
            <a:r>
              <a:rPr dirty="0" sz="1000" spc="-5">
                <a:solidFill>
                  <a:srgbClr val="010202"/>
                </a:solidFill>
                <a:latin typeface="Times New Roman"/>
                <a:cs typeface="Times New Roman"/>
              </a:rPr>
              <a:t>8.3144</a:t>
            </a:r>
            <a:r>
              <a:rPr dirty="0" sz="1000" spc="-60">
                <a:solidFill>
                  <a:srgbClr val="010202"/>
                </a:solidFill>
                <a:latin typeface="Times New Roman"/>
                <a:cs typeface="Times New Roman"/>
              </a:rPr>
              <a:t> </a:t>
            </a:r>
            <a:r>
              <a:rPr dirty="0" sz="1000" spc="-15">
                <a:solidFill>
                  <a:srgbClr val="010202"/>
                </a:solidFill>
                <a:latin typeface="Times New Roman"/>
                <a:cs typeface="Times New Roman"/>
              </a:rPr>
              <a:t>J/K·mole,</a:t>
            </a:r>
            <a:endParaRPr sz="1000">
              <a:latin typeface="Times New Roman"/>
              <a:cs typeface="Times New Roman"/>
            </a:endParaRPr>
          </a:p>
        </p:txBody>
      </p:sp>
      <p:sp>
        <p:nvSpPr>
          <p:cNvPr id="9" name="object 9"/>
          <p:cNvSpPr/>
          <p:nvPr/>
        </p:nvSpPr>
        <p:spPr>
          <a:xfrm>
            <a:off x="622300" y="4701692"/>
            <a:ext cx="3810000" cy="323850"/>
          </a:xfrm>
          <a:prstGeom prst="rect">
            <a:avLst/>
          </a:prstGeom>
          <a:blipFill>
            <a:blip r:embed="rId5" cstate="print"/>
            <a:stretch>
              <a:fillRect/>
            </a:stretch>
          </a:blipFill>
        </p:spPr>
        <p:txBody>
          <a:bodyPr wrap="square" lIns="0" tIns="0" rIns="0" bIns="0" rtlCol="0"/>
          <a:lstStyle/>
          <a:p/>
        </p:txBody>
      </p:sp>
      <p:sp>
        <p:nvSpPr>
          <p:cNvPr id="10" name="object 10"/>
          <p:cNvSpPr/>
          <p:nvPr/>
        </p:nvSpPr>
        <p:spPr>
          <a:xfrm>
            <a:off x="898525" y="5723420"/>
            <a:ext cx="3257550" cy="781037"/>
          </a:xfrm>
          <a:prstGeom prst="rect">
            <a:avLst/>
          </a:prstGeom>
          <a:blipFill>
            <a:blip r:embed="rId6" cstate="print"/>
            <a:stretch>
              <a:fillRect/>
            </a:stretch>
          </a:blipFill>
        </p:spPr>
        <p:txBody>
          <a:bodyPr wrap="square" lIns="0" tIns="0" rIns="0" bIns="0" rtlCol="0"/>
          <a:lstStyle/>
          <a:p/>
        </p:txBody>
      </p:sp>
      <p:sp>
        <p:nvSpPr>
          <p:cNvPr id="11" name="object 11"/>
          <p:cNvSpPr txBox="1"/>
          <p:nvPr/>
        </p:nvSpPr>
        <p:spPr>
          <a:xfrm>
            <a:off x="444500" y="5218593"/>
            <a:ext cx="4596765" cy="8001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At</a:t>
            </a:r>
            <a:r>
              <a:rPr dirty="0" sz="1000" spc="45">
                <a:solidFill>
                  <a:srgbClr val="010202"/>
                </a:solidFill>
                <a:latin typeface="Times New Roman"/>
                <a:cs typeface="Times New Roman"/>
              </a:rPr>
              <a:t> </a:t>
            </a:r>
            <a:r>
              <a:rPr dirty="0" sz="1000">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a:solidFill>
                  <a:srgbClr val="010202"/>
                </a:solidFill>
                <a:latin typeface="Times New Roman"/>
                <a:cs typeface="Times New Roman"/>
              </a:rPr>
              <a:t>boiling</a:t>
            </a:r>
            <a:r>
              <a:rPr dirty="0" sz="1000" spc="50">
                <a:solidFill>
                  <a:srgbClr val="010202"/>
                </a:solidFill>
                <a:latin typeface="Times New Roman"/>
                <a:cs typeface="Times New Roman"/>
              </a:rPr>
              <a:t> </a:t>
            </a:r>
            <a:r>
              <a:rPr dirty="0" sz="1000">
                <a:solidFill>
                  <a:srgbClr val="010202"/>
                </a:solidFill>
                <a:latin typeface="Times New Roman"/>
                <a:cs typeface="Times New Roman"/>
              </a:rPr>
              <a:t>point</a:t>
            </a:r>
            <a:r>
              <a:rPr dirty="0" sz="1000" spc="45">
                <a:solidFill>
                  <a:srgbClr val="010202"/>
                </a:solidFill>
                <a:latin typeface="Times New Roman"/>
                <a:cs typeface="Times New Roman"/>
              </a:rPr>
              <a:t> </a:t>
            </a:r>
            <a:r>
              <a:rPr dirty="0" sz="1000">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a:solidFill>
                  <a:srgbClr val="010202"/>
                </a:solidFill>
                <a:latin typeface="Times New Roman"/>
                <a:cs typeface="Times New Roman"/>
              </a:rPr>
              <a:t>373</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K,</a:t>
            </a:r>
            <a:r>
              <a:rPr dirty="0" sz="1000" spc="50">
                <a:solidFill>
                  <a:srgbClr val="010202"/>
                </a:solidFill>
                <a:latin typeface="Times New Roman"/>
                <a:cs typeface="Times New Roman"/>
              </a:rPr>
              <a:t> </a:t>
            </a:r>
            <a:r>
              <a:rPr dirty="0" sz="1000" i="1">
                <a:solidFill>
                  <a:srgbClr val="010202"/>
                </a:solidFill>
                <a:latin typeface="Times New Roman"/>
                <a:cs typeface="Times New Roman"/>
              </a:rPr>
              <a:t>p=</a:t>
            </a:r>
            <a:r>
              <a:rPr dirty="0" sz="1000">
                <a:solidFill>
                  <a:srgbClr val="010202"/>
                </a:solidFill>
                <a:latin typeface="Times New Roman"/>
                <a:cs typeface="Times New Roman"/>
              </a:rPr>
              <a:t>1</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atm,</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thus</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integration</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constant</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evaluated</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a:p>
            <a:pPr marL="12700">
              <a:lnSpc>
                <a:spcPct val="100000"/>
              </a:lnSpc>
            </a:pPr>
            <a:r>
              <a:rPr dirty="0" sz="1000" spc="-5">
                <a:solidFill>
                  <a:srgbClr val="010202"/>
                </a:solidFill>
                <a:latin typeface="Times New Roman"/>
                <a:cs typeface="Times New Roman"/>
              </a:rPr>
              <a:t>51.10. In terms of logarithms to base 10, this</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r" marR="55244">
              <a:lnSpc>
                <a:spcPct val="100000"/>
              </a:lnSpc>
            </a:pPr>
            <a:r>
              <a:rPr dirty="0" sz="1000">
                <a:solidFill>
                  <a:srgbClr val="010202"/>
                </a:solidFill>
                <a:latin typeface="Times New Roman"/>
                <a:cs typeface="Times New Roman"/>
              </a:rPr>
              <a:t>(7.9)</a:t>
            </a:r>
            <a:endParaRPr sz="1000">
              <a:latin typeface="Times New Roman"/>
              <a:cs typeface="Times New Roman"/>
            </a:endParaRPr>
          </a:p>
        </p:txBody>
      </p:sp>
      <p:sp>
        <p:nvSpPr>
          <p:cNvPr id="12" name="object 12"/>
          <p:cNvSpPr/>
          <p:nvPr/>
        </p:nvSpPr>
        <p:spPr>
          <a:xfrm>
            <a:off x="860425" y="6754647"/>
            <a:ext cx="3333750" cy="323850"/>
          </a:xfrm>
          <a:prstGeom prst="rect">
            <a:avLst/>
          </a:prstGeom>
          <a:blipFill>
            <a:blip r:embed="rId7" cstate="print"/>
            <a:stretch>
              <a:fillRect/>
            </a:stretch>
          </a:blipFill>
        </p:spPr>
        <p:txBody>
          <a:bodyPr wrap="square" lIns="0" tIns="0" rIns="0" bIns="0" rtlCol="0"/>
          <a:lstStyle/>
          <a:p/>
        </p:txBody>
      </p:sp>
      <p:sp>
        <p:nvSpPr>
          <p:cNvPr id="13" name="object 13"/>
          <p:cNvSpPr txBox="1"/>
          <p:nvPr/>
        </p:nvSpPr>
        <p:spPr>
          <a:xfrm>
            <a:off x="444500" y="7281074"/>
            <a:ext cx="4598670" cy="482600"/>
          </a:xfrm>
          <a:prstGeom prst="rect">
            <a:avLst/>
          </a:prstGeom>
        </p:spPr>
        <p:txBody>
          <a:bodyPr wrap="square" lIns="0" tIns="12700" rIns="0" bIns="0" rtlCol="0" vert="horz">
            <a:spAutoFit/>
          </a:bodyPr>
          <a:lstStyle/>
          <a:p>
            <a:pPr algn="just" marL="12700" marR="5080">
              <a:lnSpc>
                <a:spcPct val="100000"/>
              </a:lnSpc>
              <a:spcBef>
                <a:spcPts val="100"/>
              </a:spcBef>
            </a:pPr>
            <a:r>
              <a:rPr dirty="0" sz="1000" spc="-5">
                <a:solidFill>
                  <a:srgbClr val="010202"/>
                </a:solidFill>
                <a:latin typeface="Times New Roman"/>
                <a:cs typeface="Times New Roman"/>
              </a:rPr>
              <a:t>which is thus the variation of the saturated vapor pressure of water with temperature in  the range of temperature 273–373 K. Curve-fitting of experimentally measured vapor  pressure of liquid water to an expression of the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form</a:t>
            </a:r>
            <a:endParaRPr sz="1000">
              <a:latin typeface="Times New Roman"/>
              <a:cs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190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1617662" y="700405"/>
            <a:ext cx="1819275" cy="29527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1109344"/>
            <a:ext cx="29400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gives</a:t>
            </a:r>
            <a:endParaRPr sz="1000">
              <a:latin typeface="Times New Roman"/>
              <a:cs typeface="Times New Roman"/>
            </a:endParaRPr>
          </a:p>
        </p:txBody>
      </p:sp>
      <p:sp>
        <p:nvSpPr>
          <p:cNvPr id="5" name="object 5"/>
          <p:cNvSpPr txBox="1"/>
          <p:nvPr/>
        </p:nvSpPr>
        <p:spPr>
          <a:xfrm>
            <a:off x="406400" y="1452244"/>
            <a:ext cx="4679315" cy="1177925"/>
          </a:xfrm>
          <a:prstGeom prst="rect">
            <a:avLst/>
          </a:prstGeom>
        </p:spPr>
        <p:txBody>
          <a:bodyPr wrap="square" lIns="0" tIns="12700" rIns="0" bIns="0" rtlCol="0" vert="horz">
            <a:spAutoFit/>
          </a:bodyPr>
          <a:lstStyle/>
          <a:p>
            <a:pPr algn="r" marR="35560">
              <a:lnSpc>
                <a:spcPct val="100000"/>
              </a:lnSpc>
              <a:spcBef>
                <a:spcPts val="100"/>
              </a:spcBef>
            </a:pPr>
            <a:r>
              <a:rPr dirty="0" sz="1000">
                <a:solidFill>
                  <a:srgbClr val="010202"/>
                </a:solidFill>
                <a:latin typeface="Times New Roman"/>
                <a:cs typeface="Times New Roman"/>
              </a:rPr>
              <a:t>(7.10)</a:t>
            </a:r>
            <a:endParaRPr sz="1000">
              <a:latin typeface="Times New Roman"/>
              <a:cs typeface="Times New Roman"/>
            </a:endParaRPr>
          </a:p>
          <a:p>
            <a:pPr>
              <a:lnSpc>
                <a:spcPct val="100000"/>
              </a:lnSpc>
              <a:spcBef>
                <a:spcPts val="5"/>
              </a:spcBef>
            </a:pPr>
            <a:endParaRPr sz="1300">
              <a:latin typeface="Times New Roman"/>
              <a:cs typeface="Times New Roman"/>
            </a:endParaRPr>
          </a:p>
          <a:p>
            <a:pPr algn="just" marL="50800" marR="46355">
              <a:lnSpc>
                <a:spcPct val="100000"/>
              </a:lnSpc>
            </a:pPr>
            <a:r>
              <a:rPr dirty="0" sz="1000">
                <a:solidFill>
                  <a:srgbClr val="010202"/>
                </a:solidFill>
                <a:latin typeface="Times New Roman"/>
                <a:cs typeface="Times New Roman"/>
              </a:rPr>
              <a:t>Eqs. (7.9) and (7.10) are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7.9 as plots of log </a:t>
            </a:r>
            <a:r>
              <a:rPr dirty="0" sz="1000" i="1">
                <a:solidFill>
                  <a:srgbClr val="010202"/>
                </a:solidFill>
                <a:latin typeface="Times New Roman"/>
                <a:cs typeface="Times New Roman"/>
              </a:rPr>
              <a:t>p </a:t>
            </a:r>
            <a:r>
              <a:rPr dirty="0" sz="1000">
                <a:solidFill>
                  <a:srgbClr val="010202"/>
                </a:solidFill>
                <a:latin typeface="Times New Roman"/>
                <a:cs typeface="Times New Roman"/>
              </a:rPr>
              <a:t>(atm) </a:t>
            </a:r>
            <a:r>
              <a:rPr dirty="0" sz="1000" spc="-5">
                <a:solidFill>
                  <a:srgbClr val="010202"/>
                </a:solidFill>
                <a:latin typeface="Times New Roman"/>
                <a:cs typeface="Times New Roman"/>
              </a:rPr>
              <a:t>vs. </a:t>
            </a:r>
            <a:r>
              <a:rPr dirty="0" sz="1000">
                <a:solidFill>
                  <a:srgbClr val="010202"/>
                </a:solidFill>
                <a:latin typeface="Times New Roman"/>
                <a:cs typeface="Times New Roman"/>
              </a:rPr>
              <a:t>inverse temperature.  The agreement between the two lines increases with increasing temperature. In Fig. 7.9  </a:t>
            </a:r>
            <a:r>
              <a:rPr dirty="0" sz="1000" spc="-5">
                <a:solidFill>
                  <a:srgbClr val="010202"/>
                </a:solidFill>
                <a:latin typeface="Times New Roman"/>
                <a:cs typeface="Times New Roman"/>
              </a:rPr>
              <a:t>the  slope  of  the  line  at  any  temperature  equals  </a:t>
            </a:r>
            <a:r>
              <a:rPr dirty="0" sz="1000">
                <a:solidFill>
                  <a:srgbClr val="010202"/>
                </a:solidFill>
                <a:latin typeface="Times New Roman"/>
                <a:cs typeface="Times New Roman"/>
              </a:rPr>
              <a:t>O</a:t>
            </a:r>
            <a:r>
              <a:rPr dirty="0" sz="1000" i="1">
                <a:solidFill>
                  <a:srgbClr val="010202"/>
                </a:solidFill>
                <a:latin typeface="Times New Roman"/>
                <a:cs typeface="Times New Roman"/>
              </a:rPr>
              <a:t>H</a:t>
            </a:r>
            <a:r>
              <a:rPr dirty="0" baseline="-33333" sz="1125">
                <a:solidFill>
                  <a:srgbClr val="010202"/>
                </a:solidFill>
                <a:latin typeface="Times New Roman"/>
                <a:cs typeface="Times New Roman"/>
              </a:rPr>
              <a:t>evap,</a:t>
            </a:r>
            <a:r>
              <a:rPr dirty="0" baseline="-33333" sz="1125" i="1">
                <a:solidFill>
                  <a:srgbClr val="010202"/>
                </a:solidFill>
                <a:latin typeface="Times New Roman"/>
                <a:cs typeface="Times New Roman"/>
              </a:rPr>
              <a:t>T</a:t>
            </a:r>
            <a:r>
              <a:rPr dirty="0" sz="1000">
                <a:solidFill>
                  <a:srgbClr val="010202"/>
                </a:solidFill>
                <a:latin typeface="Times New Roman"/>
                <a:cs typeface="Times New Roman"/>
              </a:rPr>
              <a:t>/4.575.  The  saturated</a:t>
            </a:r>
            <a:r>
              <a:rPr dirty="0" sz="1000" spc="190">
                <a:solidFill>
                  <a:srgbClr val="010202"/>
                </a:solidFill>
                <a:latin typeface="Times New Roman"/>
                <a:cs typeface="Times New Roman"/>
              </a:rPr>
              <a:t> </a:t>
            </a:r>
            <a:r>
              <a:rPr dirty="0" sz="1000" spc="-5">
                <a:solidFill>
                  <a:srgbClr val="010202"/>
                </a:solidFill>
                <a:latin typeface="Times New Roman"/>
                <a:cs typeface="Times New Roman"/>
              </a:rPr>
              <a:t>vapor</a:t>
            </a:r>
            <a:endParaRPr sz="1000">
              <a:latin typeface="Times New Roman"/>
              <a:cs typeface="Times New Roman"/>
            </a:endParaRPr>
          </a:p>
          <a:p>
            <a:pPr algn="just" marL="50800" marR="43180">
              <a:lnSpc>
                <a:spcPct val="100000"/>
              </a:lnSpc>
              <a:spcBef>
                <a:spcPts val="370"/>
              </a:spcBef>
            </a:pPr>
            <a:r>
              <a:rPr dirty="0" sz="1000">
                <a:solidFill>
                  <a:srgbClr val="010202"/>
                </a:solidFill>
                <a:latin typeface="Times New Roman"/>
                <a:cs typeface="Times New Roman"/>
              </a:rPr>
              <a:t>pressures of several of the more common elements are presented in Fig. 7.10, again as the  </a:t>
            </a:r>
            <a:r>
              <a:rPr dirty="0" sz="1000" spc="-5">
                <a:solidFill>
                  <a:srgbClr val="010202"/>
                </a:solidFill>
                <a:latin typeface="Times New Roman"/>
                <a:cs typeface="Times New Roman"/>
              </a:rPr>
              <a:t>variations of log </a:t>
            </a:r>
            <a:r>
              <a:rPr dirty="0" sz="1000" i="1">
                <a:solidFill>
                  <a:srgbClr val="010202"/>
                </a:solidFill>
                <a:latin typeface="Times New Roman"/>
                <a:cs typeface="Times New Roman"/>
              </a:rPr>
              <a:t>p </a:t>
            </a:r>
            <a:r>
              <a:rPr dirty="0" sz="1000" spc="-5">
                <a:solidFill>
                  <a:srgbClr val="010202"/>
                </a:solidFill>
                <a:latin typeface="Times New Roman"/>
                <a:cs typeface="Times New Roman"/>
              </a:rPr>
              <a:t>with inverse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temperature.</a:t>
            </a:r>
            <a:endParaRPr sz="1000">
              <a:latin typeface="Times New Roman"/>
              <a:cs typeface="Times New Roman"/>
            </a:endParaRPr>
          </a:p>
        </p:txBody>
      </p:sp>
      <p:sp>
        <p:nvSpPr>
          <p:cNvPr id="6" name="object 6"/>
          <p:cNvSpPr/>
          <p:nvPr/>
        </p:nvSpPr>
        <p:spPr>
          <a:xfrm>
            <a:off x="1530350" y="2908300"/>
            <a:ext cx="2438400" cy="3619500"/>
          </a:xfrm>
          <a:prstGeom prst="rect">
            <a:avLst/>
          </a:prstGeom>
          <a:blipFill>
            <a:blip r:embed="rId3" cstate="print"/>
            <a:stretch>
              <a:fillRect/>
            </a:stretch>
          </a:blipFill>
        </p:spPr>
        <p:txBody>
          <a:bodyPr wrap="square" lIns="0" tIns="0" rIns="0" bIns="0" rtlCol="0"/>
          <a:lstStyle/>
          <a:p/>
        </p:txBody>
      </p:sp>
      <p:sp>
        <p:nvSpPr>
          <p:cNvPr id="7" name="object 7"/>
          <p:cNvSpPr/>
          <p:nvPr/>
        </p:nvSpPr>
        <p:spPr>
          <a:xfrm>
            <a:off x="1258887" y="1420812"/>
            <a:ext cx="2524125" cy="30480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393663" y="6613652"/>
            <a:ext cx="4687570" cy="1147445"/>
          </a:xfrm>
          <a:prstGeom prst="rect">
            <a:avLst/>
          </a:prstGeom>
        </p:spPr>
        <p:txBody>
          <a:bodyPr wrap="square" lIns="0" tIns="12700" rIns="0" bIns="0" rtlCol="0" vert="horz">
            <a:spAutoFit/>
          </a:bodyPr>
          <a:lstStyle/>
          <a:p>
            <a:pPr marL="484505">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7.9 </a:t>
            </a:r>
            <a:r>
              <a:rPr dirty="0" sz="1000">
                <a:solidFill>
                  <a:srgbClr val="010202"/>
                </a:solidFill>
                <a:latin typeface="Times New Roman"/>
                <a:cs typeface="Times New Roman"/>
              </a:rPr>
              <a:t>The saturated vapor pressure of water as a function of</a:t>
            </a:r>
            <a:r>
              <a:rPr dirty="0" sz="1000" spc="-50">
                <a:solidFill>
                  <a:srgbClr val="010202"/>
                </a:solidFill>
                <a:latin typeface="Times New Roman"/>
                <a:cs typeface="Times New Roman"/>
              </a:rPr>
              <a:t> </a:t>
            </a:r>
            <a:r>
              <a:rPr dirty="0" sz="1000">
                <a:solidFill>
                  <a:srgbClr val="010202"/>
                </a:solidFill>
                <a:latin typeface="Times New Roman"/>
                <a:cs typeface="Times New Roman"/>
              </a:rPr>
              <a:t>temperature.</a:t>
            </a:r>
            <a:endParaRPr sz="1000">
              <a:latin typeface="Times New Roman"/>
              <a:cs typeface="Times New Roman"/>
            </a:endParaRPr>
          </a:p>
          <a:p>
            <a:pPr>
              <a:lnSpc>
                <a:spcPct val="100000"/>
              </a:lnSpc>
              <a:spcBef>
                <a:spcPts val="55"/>
              </a:spcBef>
            </a:pPr>
            <a:endParaRPr sz="1000">
              <a:latin typeface="Times New Roman"/>
              <a:cs typeface="Times New Roman"/>
            </a:endParaRPr>
          </a:p>
          <a:p>
            <a:pPr algn="just" marL="50800" marR="43180" indent="9525">
              <a:lnSpc>
                <a:spcPct val="101200"/>
              </a:lnSpc>
            </a:pPr>
            <a:r>
              <a:rPr dirty="0" sz="1000">
                <a:solidFill>
                  <a:srgbClr val="010202"/>
                </a:solidFill>
                <a:latin typeface="Times New Roman"/>
                <a:cs typeface="Times New Roman"/>
              </a:rPr>
              <a:t>Fig. </a:t>
            </a:r>
            <a:r>
              <a:rPr dirty="0" sz="1000" spc="-10">
                <a:solidFill>
                  <a:srgbClr val="010202"/>
                </a:solidFill>
                <a:latin typeface="Times New Roman"/>
                <a:cs typeface="Times New Roman"/>
              </a:rPr>
              <a:t>7.11 </a:t>
            </a:r>
            <a:r>
              <a:rPr dirty="0" sz="1000">
                <a:solidFill>
                  <a:srgbClr val="010202"/>
                </a:solidFill>
                <a:latin typeface="Times New Roman"/>
                <a:cs typeface="Times New Roman"/>
              </a:rPr>
              <a:t>is a one-component phase diagram which uses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and </a:t>
            </a:r>
            <a:r>
              <a:rPr dirty="0" sz="1000" i="1">
                <a:solidFill>
                  <a:srgbClr val="010202"/>
                </a:solidFill>
                <a:latin typeface="Times New Roman"/>
                <a:cs typeface="Times New Roman"/>
              </a:rPr>
              <a:t>P </a:t>
            </a:r>
            <a:r>
              <a:rPr dirty="0" sz="1000" spc="-5">
                <a:solidFill>
                  <a:srgbClr val="010202"/>
                </a:solidFill>
                <a:latin typeface="Times New Roman"/>
                <a:cs typeface="Times New Roman"/>
              </a:rPr>
              <a:t>as coordinates. Line  </a:t>
            </a:r>
            <a:r>
              <a:rPr dirty="0" sz="1000" spc="-5" i="1">
                <a:solidFill>
                  <a:srgbClr val="010202"/>
                </a:solidFill>
                <a:latin typeface="Times New Roman"/>
                <a:cs typeface="Times New Roman"/>
              </a:rPr>
              <a:t>AOA</a:t>
            </a:r>
            <a:r>
              <a:rPr dirty="0" sz="1000" spc="-5" i="1">
                <a:solidFill>
                  <a:srgbClr val="010202"/>
                </a:solidFill>
                <a:latin typeface="Symbol"/>
                <a:cs typeface="Symbol"/>
              </a:rPr>
              <a:t></a:t>
            </a:r>
            <a:r>
              <a:rPr dirty="0" sz="1000" spc="-5" i="1">
                <a:solidFill>
                  <a:srgbClr val="010202"/>
                </a:solidFill>
                <a:latin typeface="Times New Roman"/>
                <a:cs typeface="Times New Roman"/>
              </a:rPr>
              <a:t> </a:t>
            </a:r>
            <a:r>
              <a:rPr dirty="0" sz="1000">
                <a:solidFill>
                  <a:srgbClr val="010202"/>
                </a:solidFill>
                <a:latin typeface="Times New Roman"/>
                <a:cs typeface="Times New Roman"/>
              </a:rPr>
              <a:t>is a graphical representation of the integral of Eq. (7.5), which is the variation </a:t>
            </a:r>
            <a:r>
              <a:rPr dirty="0" sz="1000" spc="-5">
                <a:solidFill>
                  <a:srgbClr val="010202"/>
                </a:solidFill>
                <a:latin typeface="Times New Roman"/>
                <a:cs typeface="Times New Roman"/>
              </a:rPr>
              <a:t>of  pressure with temperature required for phase equilibrium between the solid and liquid  </a:t>
            </a:r>
            <a:r>
              <a:rPr dirty="0" sz="1000">
                <a:solidFill>
                  <a:srgbClr val="010202"/>
                </a:solidFill>
                <a:latin typeface="Times New Roman"/>
                <a:cs typeface="Times New Roman"/>
              </a:rPr>
              <a:t>phases.</a:t>
            </a:r>
            <a:r>
              <a:rPr dirty="0" sz="1000" spc="114">
                <a:solidFill>
                  <a:srgbClr val="010202"/>
                </a:solidFill>
                <a:latin typeface="Times New Roman"/>
                <a:cs typeface="Times New Roman"/>
              </a:rPr>
              <a:t> </a:t>
            </a:r>
            <a:r>
              <a:rPr dirty="0" sz="1000">
                <a:solidFill>
                  <a:srgbClr val="010202"/>
                </a:solidFill>
                <a:latin typeface="Times New Roman"/>
                <a:cs typeface="Times New Roman"/>
              </a:rPr>
              <a:t>If</a:t>
            </a:r>
            <a:r>
              <a:rPr dirty="0" sz="1000" spc="120">
                <a:solidFill>
                  <a:srgbClr val="010202"/>
                </a:solidFill>
                <a:latin typeface="Times New Roman"/>
                <a:cs typeface="Times New Roman"/>
              </a:rPr>
              <a:t> </a:t>
            </a:r>
            <a:r>
              <a:rPr dirty="0" sz="1000">
                <a:solidFill>
                  <a:srgbClr val="010202"/>
                </a:solidFill>
                <a:latin typeface="Times New Roman"/>
                <a:cs typeface="Times New Roman"/>
              </a:rPr>
              <a:t>O</a:t>
            </a:r>
            <a:r>
              <a:rPr dirty="0" sz="1000" i="1">
                <a:solidFill>
                  <a:srgbClr val="010202"/>
                </a:solidFill>
                <a:latin typeface="Times New Roman"/>
                <a:cs typeface="Times New Roman"/>
              </a:rPr>
              <a:t>H</a:t>
            </a:r>
            <a:r>
              <a:rPr dirty="0" baseline="-33333" sz="1125" i="1">
                <a:solidFill>
                  <a:srgbClr val="010202"/>
                </a:solidFill>
                <a:latin typeface="Times New Roman"/>
                <a:cs typeface="Times New Roman"/>
              </a:rPr>
              <a:t>m</a:t>
            </a:r>
            <a:r>
              <a:rPr dirty="0" baseline="-33333" sz="1125" spc="75" i="1">
                <a:solidFill>
                  <a:srgbClr val="010202"/>
                </a:solidFill>
                <a:latin typeface="Times New Roman"/>
                <a:cs typeface="Times New Roman"/>
              </a:rPr>
              <a:t> </a:t>
            </a:r>
            <a:r>
              <a:rPr dirty="0" sz="1000">
                <a:solidFill>
                  <a:srgbClr val="010202"/>
                </a:solidFill>
                <a:latin typeface="Times New Roman"/>
                <a:cs typeface="Times New Roman"/>
              </a:rPr>
              <a:t>is</a:t>
            </a:r>
            <a:r>
              <a:rPr dirty="0" sz="1000" spc="120">
                <a:solidFill>
                  <a:srgbClr val="010202"/>
                </a:solidFill>
                <a:latin typeface="Times New Roman"/>
                <a:cs typeface="Times New Roman"/>
              </a:rPr>
              <a:t> </a:t>
            </a:r>
            <a:r>
              <a:rPr dirty="0" sz="1000">
                <a:solidFill>
                  <a:srgbClr val="010202"/>
                </a:solidFill>
                <a:latin typeface="Times New Roman"/>
                <a:cs typeface="Times New Roman"/>
              </a:rPr>
              <a:t>independent</a:t>
            </a:r>
            <a:r>
              <a:rPr dirty="0" sz="1000" spc="114">
                <a:solidFill>
                  <a:srgbClr val="010202"/>
                </a:solidFill>
                <a:latin typeface="Times New Roman"/>
                <a:cs typeface="Times New Roman"/>
              </a:rPr>
              <a:t> </a:t>
            </a:r>
            <a:r>
              <a:rPr dirty="0" sz="1000">
                <a:solidFill>
                  <a:srgbClr val="010202"/>
                </a:solidFill>
                <a:latin typeface="Times New Roman"/>
                <a:cs typeface="Times New Roman"/>
              </a:rPr>
              <a:t>of</a:t>
            </a:r>
            <a:r>
              <a:rPr dirty="0" sz="1000" spc="114">
                <a:solidFill>
                  <a:srgbClr val="010202"/>
                </a:solidFill>
                <a:latin typeface="Times New Roman"/>
                <a:cs typeface="Times New Roman"/>
              </a:rPr>
              <a:t> </a:t>
            </a:r>
            <a:r>
              <a:rPr dirty="0" sz="1000">
                <a:solidFill>
                  <a:srgbClr val="010202"/>
                </a:solidFill>
                <a:latin typeface="Times New Roman"/>
                <a:cs typeface="Times New Roman"/>
              </a:rPr>
              <a:t>temperature,</a:t>
            </a:r>
            <a:r>
              <a:rPr dirty="0" sz="1000" spc="120">
                <a:solidFill>
                  <a:srgbClr val="010202"/>
                </a:solidFill>
                <a:latin typeface="Times New Roman"/>
                <a:cs typeface="Times New Roman"/>
              </a:rPr>
              <a:t> </a:t>
            </a:r>
            <a:r>
              <a:rPr dirty="0" sz="1000">
                <a:solidFill>
                  <a:srgbClr val="010202"/>
                </a:solidFill>
                <a:latin typeface="Times New Roman"/>
                <a:cs typeface="Times New Roman"/>
              </a:rPr>
              <a:t>integration</a:t>
            </a:r>
            <a:r>
              <a:rPr dirty="0" sz="1000" spc="114">
                <a:solidFill>
                  <a:srgbClr val="010202"/>
                </a:solidFill>
                <a:latin typeface="Times New Roman"/>
                <a:cs typeface="Times New Roman"/>
              </a:rPr>
              <a:t> </a:t>
            </a:r>
            <a:r>
              <a:rPr dirty="0" sz="1000">
                <a:solidFill>
                  <a:srgbClr val="010202"/>
                </a:solidFill>
                <a:latin typeface="Times New Roman"/>
                <a:cs typeface="Times New Roman"/>
              </a:rPr>
              <a:t>of</a:t>
            </a:r>
            <a:r>
              <a:rPr dirty="0" sz="1000" spc="120">
                <a:solidFill>
                  <a:srgbClr val="010202"/>
                </a:solidFill>
                <a:latin typeface="Times New Roman"/>
                <a:cs typeface="Times New Roman"/>
              </a:rPr>
              <a:t> </a:t>
            </a:r>
            <a:r>
              <a:rPr dirty="0" sz="1000">
                <a:solidFill>
                  <a:srgbClr val="010202"/>
                </a:solidFill>
                <a:latin typeface="Times New Roman"/>
                <a:cs typeface="Times New Roman"/>
              </a:rPr>
              <a:t>Eq.</a:t>
            </a:r>
            <a:r>
              <a:rPr dirty="0" sz="1000" spc="120">
                <a:solidFill>
                  <a:srgbClr val="010202"/>
                </a:solidFill>
                <a:latin typeface="Times New Roman"/>
                <a:cs typeface="Times New Roman"/>
              </a:rPr>
              <a:t> </a:t>
            </a:r>
            <a:r>
              <a:rPr dirty="0" sz="1000">
                <a:solidFill>
                  <a:srgbClr val="010202"/>
                </a:solidFill>
                <a:latin typeface="Times New Roman"/>
                <a:cs typeface="Times New Roman"/>
              </a:rPr>
              <a:t>(7.5)</a:t>
            </a:r>
            <a:r>
              <a:rPr dirty="0" sz="1000" spc="114">
                <a:solidFill>
                  <a:srgbClr val="010202"/>
                </a:solidFill>
                <a:latin typeface="Times New Roman"/>
                <a:cs typeface="Times New Roman"/>
              </a:rPr>
              <a:t> </a:t>
            </a:r>
            <a:r>
              <a:rPr dirty="0" sz="1000">
                <a:solidFill>
                  <a:srgbClr val="010202"/>
                </a:solidFill>
                <a:latin typeface="Times New Roman"/>
                <a:cs typeface="Times New Roman"/>
              </a:rPr>
              <a:t>gives</a:t>
            </a:r>
            <a:r>
              <a:rPr dirty="0" sz="1000" spc="120">
                <a:solidFill>
                  <a:srgbClr val="010202"/>
                </a:solidFill>
                <a:latin typeface="Times New Roman"/>
                <a:cs typeface="Times New Roman"/>
              </a:rPr>
              <a:t> </a:t>
            </a:r>
            <a:r>
              <a:rPr dirty="0" sz="1000">
                <a:solidFill>
                  <a:srgbClr val="010202"/>
                </a:solidFill>
                <a:latin typeface="Times New Roman"/>
                <a:cs typeface="Times New Roman"/>
              </a:rPr>
              <a:t>an</a:t>
            </a:r>
            <a:endParaRPr sz="1000">
              <a:latin typeface="Times New Roman"/>
              <a:cs typeface="Times New Roman"/>
            </a:endParaRPr>
          </a:p>
          <a:p>
            <a:pPr algn="just" marL="63500">
              <a:lnSpc>
                <a:spcPct val="100000"/>
              </a:lnSpc>
              <a:spcBef>
                <a:spcPts val="370"/>
              </a:spcBef>
            </a:pPr>
            <a:r>
              <a:rPr dirty="0" sz="1000" spc="-5">
                <a:solidFill>
                  <a:srgbClr val="010202"/>
                </a:solidFill>
                <a:latin typeface="Times New Roman"/>
                <a:cs typeface="Times New Roman"/>
              </a:rPr>
              <a:t>expression of the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form</a:t>
            </a:r>
            <a:endParaRPr sz="1000">
              <a:latin typeface="Times New Roman"/>
              <a:cs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970087" y="823747"/>
            <a:ext cx="1428750" cy="304800"/>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2261514" y="403223"/>
            <a:ext cx="2780665" cy="640080"/>
          </a:xfrm>
          <a:prstGeom prst="rect">
            <a:avLst/>
          </a:prstGeom>
        </p:spPr>
        <p:txBody>
          <a:bodyPr wrap="square" lIns="0" tIns="12700" rIns="0" bIns="0" rtlCol="0" vert="horz">
            <a:spAutoFit/>
          </a:bodyPr>
          <a:lstStyle/>
          <a:p>
            <a:pPr algn="r" marR="5080">
              <a:lnSpc>
                <a:spcPct val="100000"/>
              </a:lnSpc>
              <a:spcBef>
                <a:spcPts val="100"/>
              </a:spcBef>
            </a:pPr>
            <a:r>
              <a:rPr dirty="0" sz="1000" i="1">
                <a:solidFill>
                  <a:srgbClr val="231F20"/>
                </a:solidFill>
                <a:latin typeface="Times New Roman"/>
                <a:cs typeface="Times New Roman"/>
              </a:rPr>
              <a:t>Phase Equilibrium in a One-Component System</a:t>
            </a:r>
            <a:r>
              <a:rPr dirty="0" sz="1000" spc="150" i="1">
                <a:solidFill>
                  <a:srgbClr val="231F20"/>
                </a:solidFill>
                <a:latin typeface="Times New Roman"/>
                <a:cs typeface="Times New Roman"/>
              </a:rPr>
              <a:t> </a:t>
            </a:r>
            <a:r>
              <a:rPr dirty="0" sz="1000">
                <a:solidFill>
                  <a:srgbClr val="231F20"/>
                </a:solidFill>
                <a:latin typeface="Times New Roman"/>
                <a:cs typeface="Times New Roman"/>
              </a:rPr>
              <a:t>191</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0"/>
              </a:spcBef>
            </a:pPr>
            <a:endParaRPr sz="1000">
              <a:latin typeface="Times New Roman"/>
              <a:cs typeface="Times New Roman"/>
            </a:endParaRPr>
          </a:p>
          <a:p>
            <a:pPr algn="r" marR="60960">
              <a:lnSpc>
                <a:spcPct val="100000"/>
              </a:lnSpc>
            </a:pPr>
            <a:r>
              <a:rPr dirty="0" sz="1000">
                <a:solidFill>
                  <a:srgbClr val="010202"/>
                </a:solidFill>
                <a:latin typeface="Times New Roman"/>
                <a:cs typeface="Times New Roman"/>
              </a:rPr>
              <a:t>(7.</a:t>
            </a:r>
            <a:r>
              <a:rPr dirty="0" sz="1000" spc="-40">
                <a:solidFill>
                  <a:srgbClr val="010202"/>
                </a:solidFill>
                <a:latin typeface="Times New Roman"/>
                <a:cs typeface="Times New Roman"/>
              </a:rPr>
              <a:t>1</a:t>
            </a:r>
            <a:r>
              <a:rPr dirty="0" sz="1000">
                <a:solidFill>
                  <a:srgbClr val="010202"/>
                </a:solidFill>
                <a:latin typeface="Times New Roman"/>
                <a:cs typeface="Times New Roman"/>
              </a:rPr>
              <a:t>1)</a:t>
            </a:r>
            <a:endParaRPr sz="1000">
              <a:latin typeface="Times New Roman"/>
              <a:cs typeface="Times New Roman"/>
            </a:endParaRPr>
          </a:p>
        </p:txBody>
      </p:sp>
      <p:sp>
        <p:nvSpPr>
          <p:cNvPr id="4" name="object 4"/>
          <p:cNvSpPr txBox="1"/>
          <p:nvPr/>
        </p:nvSpPr>
        <p:spPr>
          <a:xfrm>
            <a:off x="419093" y="1423827"/>
            <a:ext cx="4650105" cy="1949450"/>
          </a:xfrm>
          <a:prstGeom prst="rect">
            <a:avLst/>
          </a:prstGeom>
        </p:spPr>
        <p:txBody>
          <a:bodyPr wrap="square" lIns="0" tIns="12700" rIns="0" bIns="0" rtlCol="0" vert="horz">
            <a:spAutoFit/>
          </a:bodyPr>
          <a:lstStyle/>
          <a:p>
            <a:pPr algn="just" marL="38100" marR="31750">
              <a:lnSpc>
                <a:spcPct val="100000"/>
              </a:lnSpc>
              <a:spcBef>
                <a:spcPts val="100"/>
              </a:spcBef>
            </a:pPr>
            <a:r>
              <a:rPr dirty="0" sz="1000">
                <a:solidFill>
                  <a:srgbClr val="010202"/>
                </a:solidFill>
                <a:latin typeface="Times New Roman"/>
                <a:cs typeface="Times New Roman"/>
              </a:rPr>
              <a:t>By definition the normal melting temperature of the material is the melting temperature</a:t>
            </a:r>
            <a:r>
              <a:rPr dirty="0" sz="1000" spc="-90">
                <a:solidFill>
                  <a:srgbClr val="010202"/>
                </a:solidFill>
                <a:latin typeface="Times New Roman"/>
                <a:cs typeface="Times New Roman"/>
              </a:rPr>
              <a:t> </a:t>
            </a:r>
            <a:r>
              <a:rPr dirty="0" sz="1000" spc="-15">
                <a:solidFill>
                  <a:srgbClr val="010202"/>
                </a:solidFill>
                <a:latin typeface="Times New Roman"/>
                <a:cs typeface="Times New Roman"/>
              </a:rPr>
              <a:t>at  </a:t>
            </a:r>
            <a:r>
              <a:rPr dirty="0" sz="1000">
                <a:solidFill>
                  <a:srgbClr val="010202"/>
                </a:solidFill>
                <a:latin typeface="Times New Roman"/>
                <a:cs typeface="Times New Roman"/>
              </a:rPr>
              <a:t>a</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pressure</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65">
                <a:solidFill>
                  <a:srgbClr val="010202"/>
                </a:solidFill>
                <a:latin typeface="Times New Roman"/>
                <a:cs typeface="Times New Roman"/>
              </a:rPr>
              <a:t> </a:t>
            </a:r>
            <a:r>
              <a:rPr dirty="0" sz="1000">
                <a:solidFill>
                  <a:srgbClr val="010202"/>
                </a:solidFill>
                <a:latin typeface="Times New Roman"/>
                <a:cs typeface="Times New Roman"/>
              </a:rPr>
              <a:t>1</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atm,</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Fig.</a:t>
            </a:r>
            <a:r>
              <a:rPr dirty="0" sz="1000" spc="65">
                <a:solidFill>
                  <a:srgbClr val="010202"/>
                </a:solidFill>
                <a:latin typeface="Times New Roman"/>
                <a:cs typeface="Times New Roman"/>
              </a:rPr>
              <a:t> </a:t>
            </a:r>
            <a:r>
              <a:rPr dirty="0" sz="1000" spc="-15">
                <a:solidFill>
                  <a:srgbClr val="010202"/>
                </a:solidFill>
                <a:latin typeface="Times New Roman"/>
                <a:cs typeface="Times New Roman"/>
              </a:rPr>
              <a:t>7.11</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normal</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melting</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point</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designated</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as</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point</a:t>
            </a:r>
            <a:endParaRPr sz="1000">
              <a:latin typeface="Times New Roman"/>
              <a:cs typeface="Times New Roman"/>
            </a:endParaRPr>
          </a:p>
          <a:p>
            <a:pPr algn="just" marL="38100" marR="30480" indent="-635">
              <a:lnSpc>
                <a:spcPct val="100000"/>
              </a:lnSpc>
            </a:pPr>
            <a:r>
              <a:rPr dirty="0" sz="1000" spc="-5" i="1">
                <a:solidFill>
                  <a:srgbClr val="010202"/>
                </a:solidFill>
                <a:latin typeface="Times New Roman"/>
                <a:cs typeface="Times New Roman"/>
              </a:rPr>
              <a:t>m</a:t>
            </a:r>
            <a:r>
              <a:rPr dirty="0" sz="1000" spc="-5">
                <a:solidFill>
                  <a:srgbClr val="010202"/>
                </a:solidFill>
                <a:latin typeface="Times New Roman"/>
                <a:cs typeface="Times New Roman"/>
              </a:rPr>
              <a:t>. </a:t>
            </a:r>
            <a:r>
              <a:rPr dirty="0" sz="1000">
                <a:solidFill>
                  <a:srgbClr val="010202"/>
                </a:solidFill>
                <a:latin typeface="Times New Roman"/>
                <a:cs typeface="Times New Roman"/>
              </a:rPr>
              <a:t>The line </a:t>
            </a:r>
            <a:r>
              <a:rPr dirty="0" sz="1000" i="1">
                <a:solidFill>
                  <a:srgbClr val="010202"/>
                </a:solidFill>
                <a:latin typeface="Times New Roman"/>
                <a:cs typeface="Times New Roman"/>
              </a:rPr>
              <a:t>BOB</a:t>
            </a:r>
            <a:r>
              <a:rPr dirty="0" sz="1000" i="1">
                <a:solidFill>
                  <a:srgbClr val="010202"/>
                </a:solidFill>
                <a:latin typeface="Symbol"/>
                <a:cs typeface="Symbol"/>
              </a:rPr>
              <a:t></a:t>
            </a:r>
            <a:r>
              <a:rPr dirty="0" sz="1000" i="1">
                <a:solidFill>
                  <a:srgbClr val="010202"/>
                </a:solidFill>
                <a:latin typeface="Times New Roman"/>
                <a:cs typeface="Times New Roman"/>
              </a:rPr>
              <a:t> </a:t>
            </a:r>
            <a:r>
              <a:rPr dirty="0" sz="1000">
                <a:solidFill>
                  <a:srgbClr val="010202"/>
                </a:solidFill>
                <a:latin typeface="Times New Roman"/>
                <a:cs typeface="Times New Roman"/>
              </a:rPr>
              <a:t>is the line for equilibrium between the vapor and the liquid given by  Eq. (7.7) or (7.9) in which O</a:t>
            </a:r>
            <a:r>
              <a:rPr dirty="0" sz="1000" i="1">
                <a:solidFill>
                  <a:srgbClr val="010202"/>
                </a:solidFill>
                <a:latin typeface="Times New Roman"/>
                <a:cs typeface="Times New Roman"/>
              </a:rPr>
              <a:t>H</a:t>
            </a:r>
            <a:r>
              <a:rPr dirty="0" baseline="-33333" sz="1125" i="1">
                <a:solidFill>
                  <a:srgbClr val="010202"/>
                </a:solidFill>
                <a:latin typeface="Times New Roman"/>
                <a:cs typeface="Times New Roman"/>
              </a:rPr>
              <a:t>T  </a:t>
            </a:r>
            <a:r>
              <a:rPr dirty="0" sz="1000">
                <a:solidFill>
                  <a:srgbClr val="010202"/>
                </a:solidFill>
                <a:latin typeface="Times New Roman"/>
                <a:cs typeface="Times New Roman"/>
              </a:rPr>
              <a:t>is O</a:t>
            </a:r>
            <a:r>
              <a:rPr dirty="0" sz="1000" i="1">
                <a:solidFill>
                  <a:srgbClr val="010202"/>
                </a:solidFill>
                <a:latin typeface="Times New Roman"/>
                <a:cs typeface="Times New Roman"/>
              </a:rPr>
              <a:t>H</a:t>
            </a:r>
            <a:r>
              <a:rPr dirty="0" baseline="-33333" sz="1125">
                <a:solidFill>
                  <a:srgbClr val="010202"/>
                </a:solidFill>
                <a:latin typeface="Times New Roman"/>
                <a:cs typeface="Times New Roman"/>
              </a:rPr>
              <a:t>evap,</a:t>
            </a:r>
            <a:r>
              <a:rPr dirty="0" baseline="-33333" sz="1125" i="1">
                <a:solidFill>
                  <a:srgbClr val="010202"/>
                </a:solidFill>
                <a:latin typeface="Times New Roman"/>
                <a:cs typeface="Times New Roman"/>
              </a:rPr>
              <a:t>T</a:t>
            </a:r>
            <a:r>
              <a:rPr dirty="0" sz="1000">
                <a:solidFill>
                  <a:srgbClr val="010202"/>
                </a:solidFill>
                <a:latin typeface="Times New Roman"/>
                <a:cs typeface="Times New Roman"/>
              </a:rPr>
              <a:t>. </a:t>
            </a:r>
            <a:r>
              <a:rPr dirty="0" sz="1000" spc="-5">
                <a:solidFill>
                  <a:srgbClr val="010202"/>
                </a:solidFill>
                <a:latin typeface="Times New Roman"/>
                <a:cs typeface="Times New Roman"/>
              </a:rPr>
              <a:t>In the case of water the line </a:t>
            </a:r>
            <a:r>
              <a:rPr dirty="0" sz="1000" spc="-5" i="1">
                <a:solidFill>
                  <a:srgbClr val="010202"/>
                </a:solidFill>
                <a:latin typeface="Times New Roman"/>
                <a:cs typeface="Times New Roman"/>
              </a:rPr>
              <a:t>BOB</a:t>
            </a:r>
            <a:r>
              <a:rPr dirty="0" sz="1000" spc="-5" i="1">
                <a:solidFill>
                  <a:srgbClr val="010202"/>
                </a:solidFill>
                <a:latin typeface="Symbol"/>
                <a:cs typeface="Symbol"/>
              </a:rPr>
              <a:t></a:t>
            </a:r>
            <a:r>
              <a:rPr dirty="0" sz="1000" spc="-5" i="1">
                <a:solidFill>
                  <a:srgbClr val="010202"/>
                </a:solidFill>
                <a:latin typeface="Times New Roman"/>
                <a:cs typeface="Times New Roman"/>
              </a:rPr>
              <a:t> </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represents</a:t>
            </a:r>
            <a:endParaRPr sz="1000">
              <a:latin typeface="Times New Roman"/>
              <a:cs typeface="Times New Roman"/>
            </a:endParaRPr>
          </a:p>
          <a:p>
            <a:pPr algn="just" marL="38100" marR="30480">
              <a:lnSpc>
                <a:spcPct val="100000"/>
              </a:lnSpc>
              <a:spcBef>
                <a:spcPts val="370"/>
              </a:spcBef>
            </a:pPr>
            <a:r>
              <a:rPr dirty="0" sz="1000">
                <a:solidFill>
                  <a:srgbClr val="010202"/>
                </a:solidFill>
                <a:latin typeface="Times New Roman"/>
                <a:cs typeface="Times New Roman"/>
              </a:rPr>
              <a:t>the variation, with temperature, of the saturated vapor pressure of the liquid, </a:t>
            </a:r>
            <a:r>
              <a:rPr dirty="0" sz="1000" spc="-5">
                <a:solidFill>
                  <a:srgbClr val="010202"/>
                </a:solidFill>
                <a:latin typeface="Times New Roman"/>
                <a:cs typeface="Times New Roman"/>
              </a:rPr>
              <a:t>or  </a:t>
            </a:r>
            <a:r>
              <a:rPr dirty="0" sz="1000" spc="-10">
                <a:solidFill>
                  <a:srgbClr val="010202"/>
                </a:solidFill>
                <a:latin typeface="Times New Roman"/>
                <a:cs typeface="Times New Roman"/>
              </a:rPr>
              <a:t>alternatively, </a:t>
            </a:r>
            <a:r>
              <a:rPr dirty="0" sz="1000" spc="-5">
                <a:solidFill>
                  <a:srgbClr val="010202"/>
                </a:solidFill>
                <a:latin typeface="Times New Roman"/>
                <a:cs typeface="Times New Roman"/>
              </a:rPr>
              <a:t>the variation, with pressure, of the dew point of water </a:t>
            </a:r>
            <a:r>
              <a:rPr dirty="0" sz="1000" spc="-15">
                <a:solidFill>
                  <a:srgbClr val="010202"/>
                </a:solidFill>
                <a:latin typeface="Times New Roman"/>
                <a:cs typeface="Times New Roman"/>
              </a:rPr>
              <a:t>vapor. </a:t>
            </a:r>
            <a:r>
              <a:rPr dirty="0" sz="1000" spc="-5">
                <a:solidFill>
                  <a:srgbClr val="010202"/>
                </a:solidFill>
                <a:latin typeface="Times New Roman"/>
                <a:cs typeface="Times New Roman"/>
              </a:rPr>
              <a:t>The line </a:t>
            </a:r>
            <a:r>
              <a:rPr dirty="0" sz="1000" i="1">
                <a:solidFill>
                  <a:srgbClr val="010202"/>
                </a:solidFill>
                <a:latin typeface="Times New Roman"/>
                <a:cs typeface="Times New Roman"/>
              </a:rPr>
              <a:t>BOB</a:t>
            </a:r>
            <a:r>
              <a:rPr dirty="0" sz="1000" i="1">
                <a:solidFill>
                  <a:srgbClr val="010202"/>
                </a:solidFill>
                <a:latin typeface="Symbol"/>
                <a:cs typeface="Symbol"/>
              </a:rPr>
              <a:t></a:t>
            </a:r>
            <a:r>
              <a:rPr dirty="0" sz="1000" i="1">
                <a:solidFill>
                  <a:srgbClr val="010202"/>
                </a:solidFill>
                <a:latin typeface="Times New Roman"/>
                <a:cs typeface="Times New Roman"/>
              </a:rPr>
              <a:t> </a:t>
            </a:r>
            <a:r>
              <a:rPr dirty="0" sz="1000" spc="-5">
                <a:solidFill>
                  <a:srgbClr val="010202"/>
                </a:solidFill>
                <a:latin typeface="Times New Roman"/>
                <a:cs typeface="Times New Roman"/>
              </a:rPr>
              <a:t>passes through the normal boiling point (represented by the point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in the figure) and  </a:t>
            </a:r>
            <a:r>
              <a:rPr dirty="0" sz="1000">
                <a:solidFill>
                  <a:srgbClr val="010202"/>
                </a:solidFill>
                <a:latin typeface="Times New Roman"/>
                <a:cs typeface="Times New Roman"/>
              </a:rPr>
              <a:t>intersects the line </a:t>
            </a:r>
            <a:r>
              <a:rPr dirty="0" sz="1000" spc="-5" i="1">
                <a:solidFill>
                  <a:srgbClr val="010202"/>
                </a:solidFill>
                <a:latin typeface="Times New Roman"/>
                <a:cs typeface="Times New Roman"/>
              </a:rPr>
              <a:t>AOA</a:t>
            </a:r>
            <a:r>
              <a:rPr dirty="0" sz="1000" spc="-5" i="1">
                <a:solidFill>
                  <a:srgbClr val="010202"/>
                </a:solidFill>
                <a:latin typeface="Symbol"/>
                <a:cs typeface="Symbol"/>
              </a:rPr>
              <a:t></a:t>
            </a:r>
            <a:r>
              <a:rPr dirty="0" sz="1000" spc="-5" i="1">
                <a:solidFill>
                  <a:srgbClr val="010202"/>
                </a:solidFill>
                <a:latin typeface="Times New Roman"/>
                <a:cs typeface="Times New Roman"/>
              </a:rPr>
              <a:t> </a:t>
            </a:r>
            <a:r>
              <a:rPr dirty="0" sz="1000">
                <a:solidFill>
                  <a:srgbClr val="010202"/>
                </a:solidFill>
                <a:latin typeface="Times New Roman"/>
                <a:cs typeface="Times New Roman"/>
              </a:rPr>
              <a:t>at the </a:t>
            </a:r>
            <a:r>
              <a:rPr dirty="0" sz="1000" spc="-5" i="1">
                <a:solidFill>
                  <a:srgbClr val="010202"/>
                </a:solidFill>
                <a:latin typeface="Times New Roman"/>
                <a:cs typeface="Times New Roman"/>
              </a:rPr>
              <a:t>triple point, </a:t>
            </a:r>
            <a:r>
              <a:rPr dirty="0" sz="1000" i="1">
                <a:solidFill>
                  <a:srgbClr val="010202"/>
                </a:solidFill>
                <a:latin typeface="Times New Roman"/>
                <a:cs typeface="Times New Roman"/>
              </a:rPr>
              <a:t>O</a:t>
            </a:r>
            <a:r>
              <a:rPr dirty="0" sz="1000">
                <a:solidFill>
                  <a:srgbClr val="010202"/>
                </a:solidFill>
                <a:latin typeface="Times New Roman"/>
                <a:cs typeface="Times New Roman"/>
              </a:rPr>
              <a:t>. The triple point is the state represented </a:t>
            </a:r>
            <a:r>
              <a:rPr dirty="0" sz="1000" spc="-5">
                <a:solidFill>
                  <a:srgbClr val="010202"/>
                </a:solidFill>
                <a:latin typeface="Times New Roman"/>
                <a:cs typeface="Times New Roman"/>
              </a:rPr>
              <a:t>by  </a:t>
            </a:r>
            <a:r>
              <a:rPr dirty="0" sz="1000">
                <a:solidFill>
                  <a:srgbClr val="010202"/>
                </a:solidFill>
                <a:latin typeface="Times New Roman"/>
                <a:cs typeface="Times New Roman"/>
              </a:rPr>
              <a:t>the invariant values of </a:t>
            </a:r>
            <a:r>
              <a:rPr dirty="0" sz="1000" i="1">
                <a:solidFill>
                  <a:srgbClr val="010202"/>
                </a:solidFill>
                <a:latin typeface="Times New Roman"/>
                <a:cs typeface="Times New Roman"/>
              </a:rPr>
              <a:t>P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at which the solid, liquid, and vapor phases are </a:t>
            </a:r>
            <a:r>
              <a:rPr dirty="0" sz="1000" spc="-5">
                <a:solidFill>
                  <a:srgbClr val="010202"/>
                </a:solidFill>
                <a:latin typeface="Times New Roman"/>
                <a:cs typeface="Times New Roman"/>
              </a:rPr>
              <a:t>in  </a:t>
            </a:r>
            <a:r>
              <a:rPr dirty="0" sz="1000">
                <a:solidFill>
                  <a:srgbClr val="010202"/>
                </a:solidFill>
                <a:latin typeface="Times New Roman"/>
                <a:cs typeface="Times New Roman"/>
              </a:rPr>
              <a:t>equilibrium with each </a:t>
            </a:r>
            <a:r>
              <a:rPr dirty="0" sz="1000" spc="-10">
                <a:solidFill>
                  <a:srgbClr val="010202"/>
                </a:solidFill>
                <a:latin typeface="Times New Roman"/>
                <a:cs typeface="Times New Roman"/>
              </a:rPr>
              <a:t>other. </a:t>
            </a:r>
            <a:r>
              <a:rPr dirty="0" sz="1000">
                <a:solidFill>
                  <a:srgbClr val="010202"/>
                </a:solidFill>
                <a:latin typeface="Times New Roman"/>
                <a:cs typeface="Times New Roman"/>
              </a:rPr>
              <a:t>Knowledge of the triple point, together with the value </a:t>
            </a:r>
            <a:r>
              <a:rPr dirty="0" sz="1000" spc="-5">
                <a:solidFill>
                  <a:srgbClr val="010202"/>
                </a:solidFill>
                <a:latin typeface="Times New Roman"/>
                <a:cs typeface="Times New Roman"/>
              </a:rPr>
              <a:t>of  </a:t>
            </a:r>
            <a:r>
              <a:rPr dirty="0" sz="1000">
                <a:solidFill>
                  <a:srgbClr val="010202"/>
                </a:solidFill>
                <a:latin typeface="Times New Roman"/>
                <a:cs typeface="Times New Roman"/>
              </a:rPr>
              <a:t>O</a:t>
            </a:r>
            <a:r>
              <a:rPr dirty="0" sz="1000" i="1">
                <a:solidFill>
                  <a:srgbClr val="010202"/>
                </a:solidFill>
                <a:latin typeface="Times New Roman"/>
                <a:cs typeface="Times New Roman"/>
              </a:rPr>
              <a:t>H</a:t>
            </a:r>
            <a:r>
              <a:rPr dirty="0" baseline="-33333" sz="1125">
                <a:solidFill>
                  <a:srgbClr val="010202"/>
                </a:solidFill>
                <a:latin typeface="Times New Roman"/>
                <a:cs typeface="Times New Roman"/>
              </a:rPr>
              <a:t>sublim,</a:t>
            </a:r>
            <a:r>
              <a:rPr dirty="0" baseline="-33333" sz="1125" i="1">
                <a:solidFill>
                  <a:srgbClr val="010202"/>
                </a:solidFill>
                <a:latin typeface="Times New Roman"/>
                <a:cs typeface="Times New Roman"/>
              </a:rPr>
              <a:t>T</a:t>
            </a:r>
            <a:r>
              <a:rPr dirty="0" sz="1000">
                <a:solidFill>
                  <a:srgbClr val="010202"/>
                </a:solidFill>
                <a:latin typeface="Times New Roman"/>
                <a:cs typeface="Times New Roman"/>
              </a:rPr>
              <a:t>,</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allows</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variation</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saturated</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vapor</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pressure</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solid</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with</a:t>
            </a:r>
            <a:endParaRPr sz="1000">
              <a:latin typeface="Times New Roman"/>
              <a:cs typeface="Times New Roman"/>
            </a:endParaRPr>
          </a:p>
          <a:p>
            <a:pPr algn="just" marL="38100">
              <a:lnSpc>
                <a:spcPct val="100000"/>
              </a:lnSpc>
              <a:spcBef>
                <a:spcPts val="370"/>
              </a:spcBef>
            </a:pPr>
            <a:r>
              <a:rPr dirty="0" sz="1000" spc="-5">
                <a:solidFill>
                  <a:srgbClr val="010202"/>
                </a:solidFill>
                <a:latin typeface="Times New Roman"/>
                <a:cs typeface="Times New Roman"/>
              </a:rPr>
              <a:t>temperature to be determined. This equilibrium line is drawn as </a:t>
            </a:r>
            <a:r>
              <a:rPr dirty="0" sz="1000" i="1">
                <a:solidFill>
                  <a:srgbClr val="010202"/>
                </a:solidFill>
                <a:latin typeface="Times New Roman"/>
                <a:cs typeface="Times New Roman"/>
              </a:rPr>
              <a:t>COC</a:t>
            </a:r>
            <a:r>
              <a:rPr dirty="0" sz="1000" i="1">
                <a:solidFill>
                  <a:srgbClr val="010202"/>
                </a:solidFill>
                <a:latin typeface="Symbol"/>
                <a:cs typeface="Symbol"/>
              </a:rPr>
              <a:t></a:t>
            </a:r>
            <a:r>
              <a:rPr dirty="0" sz="1000" i="1">
                <a:solidFill>
                  <a:srgbClr val="010202"/>
                </a:solidFill>
                <a:latin typeface="Times New Roman"/>
                <a:cs typeface="Times New Roman"/>
              </a:rPr>
              <a:t> </a:t>
            </a:r>
            <a:r>
              <a:rPr dirty="0" sz="1000">
                <a:solidFill>
                  <a:srgbClr val="010202"/>
                </a:solidFill>
                <a:latin typeface="Times New Roman"/>
                <a:cs typeface="Times New Roman"/>
              </a:rPr>
              <a:t>Fig.</a:t>
            </a:r>
            <a:r>
              <a:rPr dirty="0" sz="1000" spc="-25">
                <a:solidFill>
                  <a:srgbClr val="010202"/>
                </a:solidFill>
                <a:latin typeface="Times New Roman"/>
                <a:cs typeface="Times New Roman"/>
              </a:rPr>
              <a:t> </a:t>
            </a:r>
            <a:r>
              <a:rPr dirty="0" sz="1000" spc="-10">
                <a:solidFill>
                  <a:srgbClr val="010202"/>
                </a:solidFill>
                <a:latin typeface="Times New Roman"/>
                <a:cs typeface="Times New Roman"/>
              </a:rPr>
              <a:t>7.11.</a:t>
            </a:r>
            <a:endParaRPr sz="1000">
              <a:latin typeface="Times New Roman"/>
              <a:cs typeface="Times New Roman"/>
            </a:endParaRPr>
          </a:p>
        </p:txBody>
      </p:sp>
      <p:sp>
        <p:nvSpPr>
          <p:cNvPr id="5" name="object 5"/>
          <p:cNvSpPr txBox="1"/>
          <p:nvPr/>
        </p:nvSpPr>
        <p:spPr>
          <a:xfrm>
            <a:off x="660463" y="7086447"/>
            <a:ext cx="4295140" cy="177800"/>
          </a:xfrm>
          <a:prstGeom prst="rect">
            <a:avLst/>
          </a:prstGeom>
        </p:spPr>
        <p:txBody>
          <a:bodyPr wrap="square" lIns="0" tIns="12700" rIns="0" bIns="0" rtlCol="0" vert="horz">
            <a:spAutoFit/>
          </a:bodyPr>
          <a:lstStyle/>
          <a:p>
            <a:pPr marL="12700">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7.10 </a:t>
            </a:r>
            <a:r>
              <a:rPr dirty="0" sz="1000">
                <a:solidFill>
                  <a:srgbClr val="010202"/>
                </a:solidFill>
                <a:latin typeface="Times New Roman"/>
                <a:cs typeface="Times New Roman"/>
              </a:rPr>
              <a:t>The vapor pressures of several elements as functions of temperature.</a:t>
            </a:r>
            <a:endParaRPr sz="1000">
              <a:latin typeface="Times New Roman"/>
              <a:cs typeface="Times New Roman"/>
            </a:endParaRPr>
          </a:p>
        </p:txBody>
      </p:sp>
      <p:sp>
        <p:nvSpPr>
          <p:cNvPr id="6" name="object 6"/>
          <p:cNvSpPr/>
          <p:nvPr/>
        </p:nvSpPr>
        <p:spPr>
          <a:xfrm>
            <a:off x="869594" y="3508197"/>
            <a:ext cx="3752850" cy="3476625"/>
          </a:xfrm>
          <a:prstGeom prst="rect">
            <a:avLst/>
          </a:prstGeom>
          <a:blipFill>
            <a:blip r:embed="rId3" cstate="print"/>
            <a:stretch>
              <a:fillRect/>
            </a:stretch>
          </a:blipFill>
        </p:spPr>
        <p:txBody>
          <a:bodyPr wrap="square" lIns="0" tIns="0" rIns="0" bIns="0" rtlCol="0"/>
          <a:lstStyl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436" y="403225"/>
            <a:ext cx="4599305" cy="169545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174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nSpc>
                <a:spcPct val="100000"/>
              </a:lnSpc>
              <a:spcBef>
                <a:spcPts val="5"/>
              </a:spcBef>
            </a:pPr>
            <a:endParaRPr sz="900">
              <a:latin typeface="Times New Roman"/>
              <a:cs typeface="Times New Roman"/>
            </a:endParaRPr>
          </a:p>
          <a:p>
            <a:pPr marL="1000125" marR="711200" indent="-283210">
              <a:lnSpc>
                <a:spcPct val="103499"/>
              </a:lnSpc>
              <a:spcBef>
                <a:spcPts val="5"/>
              </a:spcBef>
            </a:pPr>
            <a:r>
              <a:rPr dirty="0" sz="1000" b="1">
                <a:solidFill>
                  <a:srgbClr val="010202"/>
                </a:solidFill>
                <a:latin typeface="Times New Roman"/>
                <a:cs typeface="Times New Roman"/>
              </a:rPr>
              <a:t>7.2 THE </a:t>
            </a:r>
            <a:r>
              <a:rPr dirty="0" sz="1000" spc="-25" b="1">
                <a:solidFill>
                  <a:srgbClr val="010202"/>
                </a:solidFill>
                <a:latin typeface="Times New Roman"/>
                <a:cs typeface="Times New Roman"/>
              </a:rPr>
              <a:t>VARIATION </a:t>
            </a:r>
            <a:r>
              <a:rPr dirty="0" sz="1000" b="1">
                <a:solidFill>
                  <a:srgbClr val="010202"/>
                </a:solidFill>
                <a:latin typeface="Times New Roman"/>
                <a:cs typeface="Times New Roman"/>
              </a:rPr>
              <a:t>OF GIBBS FREE ENERGY</a:t>
            </a:r>
            <a:r>
              <a:rPr dirty="0" sz="1000" spc="-135" b="1">
                <a:solidFill>
                  <a:srgbClr val="010202"/>
                </a:solidFill>
                <a:latin typeface="Times New Roman"/>
                <a:cs typeface="Times New Roman"/>
              </a:rPr>
              <a:t> </a:t>
            </a:r>
            <a:r>
              <a:rPr dirty="0" sz="1000" b="1">
                <a:solidFill>
                  <a:srgbClr val="010202"/>
                </a:solidFill>
                <a:latin typeface="Times New Roman"/>
                <a:cs typeface="Times New Roman"/>
              </a:rPr>
              <a:t>WITH  </a:t>
            </a:r>
            <a:r>
              <a:rPr dirty="0" sz="1000" spc="-10" b="1">
                <a:solidFill>
                  <a:srgbClr val="010202"/>
                </a:solidFill>
                <a:latin typeface="Times New Roman"/>
                <a:cs typeface="Times New Roman"/>
              </a:rPr>
              <a:t>TEMPERATURE </a:t>
            </a:r>
            <a:r>
              <a:rPr dirty="0" sz="1000" spc="-45" b="1">
                <a:solidFill>
                  <a:srgbClr val="010202"/>
                </a:solidFill>
                <a:latin typeface="Times New Roman"/>
                <a:cs typeface="Times New Roman"/>
              </a:rPr>
              <a:t>AT </a:t>
            </a:r>
            <a:r>
              <a:rPr dirty="0" sz="1000" spc="-10" b="1">
                <a:solidFill>
                  <a:srgbClr val="010202"/>
                </a:solidFill>
                <a:latin typeface="Times New Roman"/>
                <a:cs typeface="Times New Roman"/>
              </a:rPr>
              <a:t>CONSTANT</a:t>
            </a:r>
            <a:r>
              <a:rPr dirty="0" sz="1000" spc="10" b="1">
                <a:solidFill>
                  <a:srgbClr val="010202"/>
                </a:solidFill>
                <a:latin typeface="Times New Roman"/>
                <a:cs typeface="Times New Roman"/>
              </a:rPr>
              <a:t> </a:t>
            </a:r>
            <a:r>
              <a:rPr dirty="0" sz="1000" spc="-5" b="1">
                <a:solidFill>
                  <a:srgbClr val="010202"/>
                </a:solidFill>
                <a:latin typeface="Times New Roman"/>
                <a:cs typeface="Times New Roman"/>
              </a:rPr>
              <a:t>PRESSURE</a:t>
            </a:r>
            <a:endParaRPr sz="1000">
              <a:latin typeface="Times New Roman"/>
              <a:cs typeface="Times New Roman"/>
            </a:endParaRPr>
          </a:p>
          <a:p>
            <a:pPr>
              <a:lnSpc>
                <a:spcPct val="100000"/>
              </a:lnSpc>
              <a:spcBef>
                <a:spcPts val="10"/>
              </a:spcBef>
            </a:pPr>
            <a:endParaRPr sz="1050">
              <a:latin typeface="Times New Roman"/>
              <a:cs typeface="Times New Roman"/>
            </a:endParaRPr>
          </a:p>
          <a:p>
            <a:pPr algn="just" marL="12700" marR="5080">
              <a:lnSpc>
                <a:spcPct val="100000"/>
              </a:lnSpc>
            </a:pPr>
            <a:r>
              <a:rPr dirty="0" sz="1000">
                <a:solidFill>
                  <a:srgbClr val="010202"/>
                </a:solidFill>
                <a:latin typeface="Times New Roman"/>
                <a:cs typeface="Times New Roman"/>
              </a:rPr>
              <a:t>At a total pressure of 1 atm, ice and water </a:t>
            </a:r>
            <a:r>
              <a:rPr dirty="0" sz="1000" spc="-10">
                <a:solidFill>
                  <a:srgbClr val="010202"/>
                </a:solidFill>
                <a:latin typeface="Times New Roman"/>
                <a:cs typeface="Times New Roman"/>
              </a:rPr>
              <a:t>are </a:t>
            </a:r>
            <a:r>
              <a:rPr dirty="0" sz="1000">
                <a:solidFill>
                  <a:srgbClr val="010202"/>
                </a:solidFill>
                <a:latin typeface="Times New Roman"/>
                <a:cs typeface="Times New Roman"/>
              </a:rPr>
              <a:t>in equilibrium with one another at 0°C, </a:t>
            </a:r>
            <a:r>
              <a:rPr dirty="0" sz="1000" spc="-10">
                <a:solidFill>
                  <a:srgbClr val="010202"/>
                </a:solidFill>
                <a:latin typeface="Times New Roman"/>
                <a:cs typeface="Times New Roman"/>
              </a:rPr>
              <a:t>and  </a:t>
            </a:r>
            <a:r>
              <a:rPr dirty="0" sz="1000">
                <a:solidFill>
                  <a:srgbClr val="010202"/>
                </a:solidFill>
                <a:latin typeface="Times New Roman"/>
                <a:cs typeface="Times New Roman"/>
              </a:rPr>
              <a:t>hence, for these values of temperature and pressure, the Gibbs free </a:t>
            </a:r>
            <a:r>
              <a:rPr dirty="0" sz="1000" spc="-15">
                <a:solidFill>
                  <a:srgbClr val="010202"/>
                </a:solidFill>
                <a:latin typeface="Times New Roman"/>
                <a:cs typeface="Times New Roman"/>
              </a:rPr>
              <a:t>energy, </a:t>
            </a:r>
            <a:r>
              <a:rPr dirty="0" sz="1000" spc="-5" i="1">
                <a:solidFill>
                  <a:srgbClr val="010202"/>
                </a:solidFill>
                <a:latin typeface="Times New Roman"/>
                <a:cs typeface="Times New Roman"/>
              </a:rPr>
              <a:t>G</a:t>
            </a:r>
            <a:r>
              <a:rPr dirty="0" sz="1000" spc="-5" i="1">
                <a:solidFill>
                  <a:srgbClr val="010202"/>
                </a:solidFill>
                <a:latin typeface="Symbol"/>
                <a:cs typeface="Symbol"/>
              </a:rPr>
              <a:t></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of the  </a:t>
            </a:r>
            <a:r>
              <a:rPr dirty="0" sz="1000">
                <a:solidFill>
                  <a:srgbClr val="010202"/>
                </a:solidFill>
                <a:latin typeface="Times New Roman"/>
                <a:cs typeface="Times New Roman"/>
              </a:rPr>
              <a:t>system has its minimum value. Any transfer of heat to the system causes some of the ice  </a:t>
            </a:r>
            <a:r>
              <a:rPr dirty="0" sz="1000" spc="-5">
                <a:solidFill>
                  <a:srgbClr val="010202"/>
                </a:solidFill>
                <a:latin typeface="Times New Roman"/>
                <a:cs typeface="Times New Roman"/>
              </a:rPr>
              <a:t>to melt at 0°C and </a:t>
            </a:r>
            <a:r>
              <a:rPr dirty="0" sz="1000">
                <a:solidFill>
                  <a:srgbClr val="010202"/>
                </a:solidFill>
                <a:latin typeface="Times New Roman"/>
                <a:cs typeface="Times New Roman"/>
              </a:rPr>
              <a:t>1 </a:t>
            </a:r>
            <a:r>
              <a:rPr dirty="0" sz="1000" spc="-5">
                <a:solidFill>
                  <a:srgbClr val="010202"/>
                </a:solidFill>
                <a:latin typeface="Times New Roman"/>
                <a:cs typeface="Times New Roman"/>
              </a:rPr>
              <a:t>atm pressure, and, provided that some ice remains, the equilibrium  </a:t>
            </a:r>
            <a:r>
              <a:rPr dirty="0" sz="1000">
                <a:solidFill>
                  <a:srgbClr val="010202"/>
                </a:solidFill>
                <a:latin typeface="Times New Roman"/>
                <a:cs typeface="Times New Roman"/>
              </a:rPr>
              <a:t>between the ice and the water is not disturbed and the value of </a:t>
            </a:r>
            <a:r>
              <a:rPr dirty="0" sz="1000" spc="-5" i="1">
                <a:solidFill>
                  <a:srgbClr val="010202"/>
                </a:solidFill>
                <a:latin typeface="Times New Roman"/>
                <a:cs typeface="Times New Roman"/>
              </a:rPr>
              <a:t>G</a:t>
            </a:r>
            <a:r>
              <a:rPr dirty="0" sz="1000" spc="-5" i="1">
                <a:solidFill>
                  <a:srgbClr val="010202"/>
                </a:solidFill>
                <a:latin typeface="Symbol"/>
                <a:cs typeface="Symbol"/>
              </a:rPr>
              <a:t></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for the system is  unchanged. If, by the addition of heat, </a:t>
            </a:r>
            <a:r>
              <a:rPr dirty="0" sz="1000">
                <a:solidFill>
                  <a:srgbClr val="010202"/>
                </a:solidFill>
                <a:latin typeface="Times New Roman"/>
                <a:cs typeface="Times New Roman"/>
              </a:rPr>
              <a:t>1 </a:t>
            </a:r>
            <a:r>
              <a:rPr dirty="0" sz="1000" spc="-5">
                <a:solidFill>
                  <a:srgbClr val="010202"/>
                </a:solidFill>
                <a:latin typeface="Times New Roman"/>
                <a:cs typeface="Times New Roman"/>
              </a:rPr>
              <a:t>mole of ice is melted, then for the change of</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state</a:t>
            </a:r>
            <a:endParaRPr sz="1000">
              <a:latin typeface="Times New Roman"/>
              <a:cs typeface="Times New Roman"/>
            </a:endParaRPr>
          </a:p>
        </p:txBody>
      </p:sp>
      <p:sp>
        <p:nvSpPr>
          <p:cNvPr id="3" name="object 3"/>
          <p:cNvSpPr/>
          <p:nvPr/>
        </p:nvSpPr>
        <p:spPr>
          <a:xfrm>
            <a:off x="1370012" y="2273300"/>
            <a:ext cx="2314575" cy="39052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2866390"/>
            <a:ext cx="283845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 at the state of equilibrium between ice and</a:t>
            </a:r>
            <a:r>
              <a:rPr dirty="0" sz="1000" spc="-80">
                <a:solidFill>
                  <a:srgbClr val="010202"/>
                </a:solidFill>
                <a:latin typeface="Times New Roman"/>
                <a:cs typeface="Times New Roman"/>
              </a:rPr>
              <a:t> </a:t>
            </a:r>
            <a:r>
              <a:rPr dirty="0" sz="1000" spc="-10">
                <a:solidFill>
                  <a:srgbClr val="010202"/>
                </a:solidFill>
                <a:latin typeface="Times New Roman"/>
                <a:cs typeface="Times New Roman"/>
              </a:rPr>
              <a:t>water,</a:t>
            </a:r>
            <a:endParaRPr sz="1000">
              <a:latin typeface="Times New Roman"/>
              <a:cs typeface="Times New Roman"/>
            </a:endParaRPr>
          </a:p>
        </p:txBody>
      </p:sp>
      <p:sp>
        <p:nvSpPr>
          <p:cNvPr id="5" name="object 5"/>
          <p:cNvSpPr/>
          <p:nvPr/>
        </p:nvSpPr>
        <p:spPr>
          <a:xfrm>
            <a:off x="1965325" y="3228339"/>
            <a:ext cx="1133475" cy="19050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721859" y="3247390"/>
            <a:ext cx="269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(7.1)</a:t>
            </a:r>
            <a:endParaRPr sz="1000">
              <a:latin typeface="Times New Roman"/>
              <a:cs typeface="Times New Roman"/>
            </a:endParaRPr>
          </a:p>
        </p:txBody>
      </p:sp>
      <p:sp>
        <p:nvSpPr>
          <p:cNvPr id="7" name="object 7"/>
          <p:cNvSpPr/>
          <p:nvPr/>
        </p:nvSpPr>
        <p:spPr>
          <a:xfrm>
            <a:off x="814387" y="3850640"/>
            <a:ext cx="333375" cy="142875"/>
          </a:xfrm>
          <a:prstGeom prst="rect">
            <a:avLst/>
          </a:prstGeom>
          <a:blipFill>
            <a:blip r:embed="rId4" cstate="print"/>
            <a:stretch>
              <a:fillRect/>
            </a:stretch>
          </a:blipFill>
        </p:spPr>
        <p:txBody>
          <a:bodyPr wrap="square" lIns="0" tIns="0" rIns="0" bIns="0" rtlCol="0"/>
          <a:lstStyle/>
          <a:p/>
        </p:txBody>
      </p:sp>
      <p:sp>
        <p:nvSpPr>
          <p:cNvPr id="8" name="object 8"/>
          <p:cNvSpPr/>
          <p:nvPr/>
        </p:nvSpPr>
        <p:spPr>
          <a:xfrm>
            <a:off x="4686300" y="3841115"/>
            <a:ext cx="333375" cy="152400"/>
          </a:xfrm>
          <a:prstGeom prst="rect">
            <a:avLst/>
          </a:prstGeom>
          <a:blipFill>
            <a:blip r:embed="rId5" cstate="print"/>
            <a:stretch>
              <a:fillRect/>
            </a:stretch>
          </a:blipFill>
        </p:spPr>
        <p:txBody>
          <a:bodyPr wrap="square" lIns="0" tIns="0" rIns="0" bIns="0" rtlCol="0"/>
          <a:lstStyle/>
          <a:p/>
        </p:txBody>
      </p:sp>
      <p:sp>
        <p:nvSpPr>
          <p:cNvPr id="9" name="object 9"/>
          <p:cNvSpPr/>
          <p:nvPr/>
        </p:nvSpPr>
        <p:spPr>
          <a:xfrm>
            <a:off x="2511425" y="4306887"/>
            <a:ext cx="314325" cy="123825"/>
          </a:xfrm>
          <a:prstGeom prst="rect">
            <a:avLst/>
          </a:prstGeom>
          <a:blipFill>
            <a:blip r:embed="rId6" cstate="print"/>
            <a:stretch>
              <a:fillRect/>
            </a:stretch>
          </a:blipFill>
        </p:spPr>
        <p:txBody>
          <a:bodyPr wrap="square" lIns="0" tIns="0" rIns="0" bIns="0" rtlCol="0"/>
          <a:lstStyle/>
          <a:p/>
        </p:txBody>
      </p:sp>
      <p:sp>
        <p:nvSpPr>
          <p:cNvPr id="10" name="object 10"/>
          <p:cNvSpPr/>
          <p:nvPr/>
        </p:nvSpPr>
        <p:spPr>
          <a:xfrm>
            <a:off x="4545012" y="4297362"/>
            <a:ext cx="323850" cy="123825"/>
          </a:xfrm>
          <a:prstGeom prst="rect">
            <a:avLst/>
          </a:prstGeom>
          <a:blipFill>
            <a:blip r:embed="rId7" cstate="print"/>
            <a:stretch>
              <a:fillRect/>
            </a:stretch>
          </a:blipFill>
        </p:spPr>
        <p:txBody>
          <a:bodyPr wrap="square" lIns="0" tIns="0" rIns="0" bIns="0" rtlCol="0"/>
          <a:lstStyle/>
          <a:p/>
        </p:txBody>
      </p:sp>
      <p:sp>
        <p:nvSpPr>
          <p:cNvPr id="11" name="object 11"/>
          <p:cNvSpPr txBox="1"/>
          <p:nvPr/>
        </p:nvSpPr>
        <p:spPr>
          <a:xfrm>
            <a:off x="342896" y="3816185"/>
            <a:ext cx="4775200" cy="2953385"/>
          </a:xfrm>
          <a:prstGeom prst="rect">
            <a:avLst/>
          </a:prstGeom>
        </p:spPr>
        <p:txBody>
          <a:bodyPr wrap="square" lIns="0" tIns="59690" rIns="0" bIns="0" rtlCol="0" vert="horz">
            <a:spAutoFit/>
          </a:bodyPr>
          <a:lstStyle/>
          <a:p>
            <a:pPr marL="114300">
              <a:lnSpc>
                <a:spcPct val="100000"/>
              </a:lnSpc>
              <a:spcBef>
                <a:spcPts val="470"/>
              </a:spcBef>
              <a:tabLst>
                <a:tab pos="851535" algn="l"/>
              </a:tabLst>
            </a:pPr>
            <a:r>
              <a:rPr dirty="0" sz="1000">
                <a:solidFill>
                  <a:srgbClr val="010202"/>
                </a:solidFill>
                <a:latin typeface="Times New Roman"/>
                <a:cs typeface="Times New Roman"/>
              </a:rPr>
              <a:t>where	is</a:t>
            </a:r>
            <a:r>
              <a:rPr dirty="0" sz="1000" spc="40">
                <a:solidFill>
                  <a:srgbClr val="010202"/>
                </a:solidFill>
                <a:latin typeface="Times New Roman"/>
                <a:cs typeface="Times New Roman"/>
              </a:rPr>
              <a:t> </a:t>
            </a:r>
            <a:r>
              <a:rPr dirty="0" sz="1000">
                <a:solidFill>
                  <a:srgbClr val="010202"/>
                </a:solidFill>
                <a:latin typeface="Times New Roman"/>
                <a:cs typeface="Times New Roman"/>
              </a:rPr>
              <a:t>the</a:t>
            </a:r>
            <a:r>
              <a:rPr dirty="0" sz="1000" spc="40">
                <a:solidFill>
                  <a:srgbClr val="010202"/>
                </a:solidFill>
                <a:latin typeface="Times New Roman"/>
                <a:cs typeface="Times New Roman"/>
              </a:rPr>
              <a:t> </a:t>
            </a:r>
            <a:r>
              <a:rPr dirty="0" sz="1000">
                <a:solidFill>
                  <a:srgbClr val="010202"/>
                </a:solidFill>
                <a:latin typeface="Times New Roman"/>
                <a:cs typeface="Times New Roman"/>
              </a:rPr>
              <a:t>molar</a:t>
            </a:r>
            <a:r>
              <a:rPr dirty="0" sz="1000" spc="40">
                <a:solidFill>
                  <a:srgbClr val="010202"/>
                </a:solidFill>
                <a:latin typeface="Times New Roman"/>
                <a:cs typeface="Times New Roman"/>
              </a:rPr>
              <a:t> </a:t>
            </a:r>
            <a:r>
              <a:rPr dirty="0" sz="1000">
                <a:solidFill>
                  <a:srgbClr val="010202"/>
                </a:solidFill>
                <a:latin typeface="Times New Roman"/>
                <a:cs typeface="Times New Roman"/>
              </a:rPr>
              <a:t>Gibbs</a:t>
            </a:r>
            <a:r>
              <a:rPr dirty="0" sz="1000" spc="40">
                <a:solidFill>
                  <a:srgbClr val="010202"/>
                </a:solidFill>
                <a:latin typeface="Times New Roman"/>
                <a:cs typeface="Times New Roman"/>
              </a:rPr>
              <a:t> </a:t>
            </a:r>
            <a:r>
              <a:rPr dirty="0" sz="1000">
                <a:solidFill>
                  <a:srgbClr val="010202"/>
                </a:solidFill>
                <a:latin typeface="Times New Roman"/>
                <a:cs typeface="Times New Roman"/>
              </a:rPr>
              <a:t>free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energy</a:t>
            </a:r>
            <a:r>
              <a:rPr dirty="0" sz="1000" spc="45">
                <a:solidFill>
                  <a:srgbClr val="010202"/>
                </a:solidFill>
                <a:latin typeface="Times New Roman"/>
                <a:cs typeface="Times New Roman"/>
              </a:rPr>
              <a:t> </a:t>
            </a:r>
            <a:r>
              <a:rPr dirty="0" sz="1000">
                <a:solidFill>
                  <a:srgbClr val="010202"/>
                </a:solidFill>
                <a:latin typeface="Times New Roman"/>
                <a:cs typeface="Times New Roman"/>
              </a:rPr>
              <a:t>of</a:t>
            </a:r>
            <a:r>
              <a:rPr dirty="0" sz="1000" spc="40">
                <a:solidFill>
                  <a:srgbClr val="010202"/>
                </a:solidFill>
                <a:latin typeface="Times New Roman"/>
                <a:cs typeface="Times New Roman"/>
              </a:rPr>
              <a:t> </a:t>
            </a:r>
            <a:r>
              <a:rPr dirty="0" sz="1000">
                <a:solidFill>
                  <a:srgbClr val="010202"/>
                </a:solidFill>
                <a:latin typeface="Times New Roman"/>
                <a:cs typeface="Times New Roman"/>
              </a:rPr>
              <a:t>H</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a:t>
            </a:r>
            <a:r>
              <a:rPr dirty="0" sz="1000" spc="45">
                <a:solidFill>
                  <a:srgbClr val="010202"/>
                </a:solidFill>
                <a:latin typeface="Times New Roman"/>
                <a:cs typeface="Times New Roman"/>
              </a:rPr>
              <a:t> </a:t>
            </a:r>
            <a:r>
              <a:rPr dirty="0" sz="1000">
                <a:solidFill>
                  <a:srgbClr val="010202"/>
                </a:solidFill>
                <a:latin typeface="Times New Roman"/>
                <a:cs typeface="Times New Roman"/>
              </a:rPr>
              <a:t>in</a:t>
            </a:r>
            <a:r>
              <a:rPr dirty="0" sz="1000" spc="40">
                <a:solidFill>
                  <a:srgbClr val="010202"/>
                </a:solidFill>
                <a:latin typeface="Times New Roman"/>
                <a:cs typeface="Times New Roman"/>
              </a:rPr>
              <a:t> </a:t>
            </a:r>
            <a:r>
              <a:rPr dirty="0" sz="1000">
                <a:solidFill>
                  <a:srgbClr val="010202"/>
                </a:solidFill>
                <a:latin typeface="Times New Roman"/>
                <a:cs typeface="Times New Roman"/>
              </a:rPr>
              <a:t>the</a:t>
            </a:r>
            <a:r>
              <a:rPr dirty="0" sz="1000" spc="40">
                <a:solidFill>
                  <a:srgbClr val="010202"/>
                </a:solidFill>
                <a:latin typeface="Times New Roman"/>
                <a:cs typeface="Times New Roman"/>
              </a:rPr>
              <a:t> </a:t>
            </a:r>
            <a:r>
              <a:rPr dirty="0" sz="1000">
                <a:solidFill>
                  <a:srgbClr val="010202"/>
                </a:solidFill>
                <a:latin typeface="Times New Roman"/>
                <a:cs typeface="Times New Roman"/>
              </a:rPr>
              <a:t>solid</a:t>
            </a:r>
            <a:r>
              <a:rPr dirty="0" sz="1000" spc="45">
                <a:solidFill>
                  <a:srgbClr val="010202"/>
                </a:solidFill>
                <a:latin typeface="Times New Roman"/>
                <a:cs typeface="Times New Roman"/>
              </a:rPr>
              <a:t> </a:t>
            </a:r>
            <a:r>
              <a:rPr dirty="0" sz="1000">
                <a:solidFill>
                  <a:srgbClr val="010202"/>
                </a:solidFill>
                <a:latin typeface="Times New Roman"/>
                <a:cs typeface="Times New Roman"/>
              </a:rPr>
              <a:t>(ice)</a:t>
            </a:r>
            <a:r>
              <a:rPr dirty="0" sz="1000" spc="40">
                <a:solidFill>
                  <a:srgbClr val="010202"/>
                </a:solidFill>
                <a:latin typeface="Times New Roman"/>
                <a:cs typeface="Times New Roman"/>
              </a:rPr>
              <a:t> </a:t>
            </a:r>
            <a:r>
              <a:rPr dirty="0" sz="1000">
                <a:solidFill>
                  <a:srgbClr val="010202"/>
                </a:solidFill>
                <a:latin typeface="Times New Roman"/>
                <a:cs typeface="Times New Roman"/>
              </a:rPr>
              <a:t>phase,</a:t>
            </a:r>
            <a:r>
              <a:rPr dirty="0" sz="1000" spc="40">
                <a:solidFill>
                  <a:srgbClr val="010202"/>
                </a:solidFill>
                <a:latin typeface="Times New Roman"/>
                <a:cs typeface="Times New Roman"/>
              </a:rPr>
              <a:t> </a:t>
            </a:r>
            <a:r>
              <a:rPr dirty="0" sz="1000">
                <a:solidFill>
                  <a:srgbClr val="010202"/>
                </a:solidFill>
                <a:latin typeface="Times New Roman"/>
                <a:cs typeface="Times New Roman"/>
              </a:rPr>
              <a:t>and</a:t>
            </a:r>
            <a:endParaRPr sz="1000">
              <a:latin typeface="Times New Roman"/>
              <a:cs typeface="Times New Roman"/>
            </a:endParaRPr>
          </a:p>
          <a:p>
            <a:pPr marL="114300">
              <a:lnSpc>
                <a:spcPct val="100000"/>
              </a:lnSpc>
              <a:spcBef>
                <a:spcPts val="370"/>
              </a:spcBef>
            </a:pPr>
            <a:r>
              <a:rPr dirty="0" sz="1000">
                <a:solidFill>
                  <a:srgbClr val="010202"/>
                </a:solidFill>
                <a:latin typeface="Times New Roman"/>
                <a:cs typeface="Times New Roman"/>
              </a:rPr>
              <a:t>is</a:t>
            </a:r>
            <a:r>
              <a:rPr dirty="0" sz="1000" spc="15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55">
                <a:solidFill>
                  <a:srgbClr val="010202"/>
                </a:solidFill>
                <a:latin typeface="Times New Roman"/>
                <a:cs typeface="Times New Roman"/>
              </a:rPr>
              <a:t> </a:t>
            </a:r>
            <a:r>
              <a:rPr dirty="0" sz="1000">
                <a:solidFill>
                  <a:srgbClr val="010202"/>
                </a:solidFill>
                <a:latin typeface="Times New Roman"/>
                <a:cs typeface="Times New Roman"/>
              </a:rPr>
              <a:t>molar</a:t>
            </a:r>
            <a:r>
              <a:rPr dirty="0" sz="1000" spc="155">
                <a:solidFill>
                  <a:srgbClr val="010202"/>
                </a:solidFill>
                <a:latin typeface="Times New Roman"/>
                <a:cs typeface="Times New Roman"/>
              </a:rPr>
              <a:t> </a:t>
            </a:r>
            <a:r>
              <a:rPr dirty="0" sz="1000">
                <a:solidFill>
                  <a:srgbClr val="010202"/>
                </a:solidFill>
                <a:latin typeface="Times New Roman"/>
                <a:cs typeface="Times New Roman"/>
              </a:rPr>
              <a:t>Gibbs</a:t>
            </a:r>
            <a:r>
              <a:rPr dirty="0" sz="1000" spc="150">
                <a:solidFill>
                  <a:srgbClr val="010202"/>
                </a:solidFill>
                <a:latin typeface="Times New Roman"/>
                <a:cs typeface="Times New Roman"/>
              </a:rPr>
              <a:t> </a:t>
            </a:r>
            <a:r>
              <a:rPr dirty="0" sz="1000">
                <a:solidFill>
                  <a:srgbClr val="010202"/>
                </a:solidFill>
                <a:latin typeface="Times New Roman"/>
                <a:cs typeface="Times New Roman"/>
              </a:rPr>
              <a:t>free</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energy</a:t>
            </a:r>
            <a:r>
              <a:rPr dirty="0" sz="1000" spc="155">
                <a:solidFill>
                  <a:srgbClr val="010202"/>
                </a:solidFill>
                <a:latin typeface="Times New Roman"/>
                <a:cs typeface="Times New Roman"/>
              </a:rPr>
              <a:t> </a:t>
            </a:r>
            <a:r>
              <a:rPr dirty="0" sz="1000">
                <a:solidFill>
                  <a:srgbClr val="010202"/>
                </a:solidFill>
                <a:latin typeface="Times New Roman"/>
                <a:cs typeface="Times New Roman"/>
              </a:rPr>
              <a:t>of</a:t>
            </a:r>
            <a:r>
              <a:rPr dirty="0" sz="1000" spc="150">
                <a:solidFill>
                  <a:srgbClr val="010202"/>
                </a:solidFill>
                <a:latin typeface="Times New Roman"/>
                <a:cs typeface="Times New Roman"/>
              </a:rPr>
              <a:t> </a:t>
            </a:r>
            <a:r>
              <a:rPr dirty="0" sz="1000">
                <a:solidFill>
                  <a:srgbClr val="010202"/>
                </a:solidFill>
                <a:latin typeface="Times New Roman"/>
                <a:cs typeface="Times New Roman"/>
              </a:rPr>
              <a:t>H</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liquid</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(water)</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phase.</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For</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system</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of</a:t>
            </a:r>
            <a:endParaRPr sz="1000">
              <a:latin typeface="Times New Roman"/>
              <a:cs typeface="Times New Roman"/>
            </a:endParaRPr>
          </a:p>
          <a:p>
            <a:pPr marL="114300" marR="80645">
              <a:lnSpc>
                <a:spcPct val="130900"/>
              </a:lnSpc>
              <a:spcBef>
                <a:spcPts val="225"/>
              </a:spcBef>
              <a:tabLst>
                <a:tab pos="2536825" algn="l"/>
                <a:tab pos="4580255" algn="l"/>
              </a:tabLst>
            </a:pPr>
            <a:r>
              <a:rPr dirty="0" sz="1000">
                <a:solidFill>
                  <a:srgbClr val="010202"/>
                </a:solidFill>
                <a:latin typeface="Times New Roman"/>
                <a:cs typeface="Times New Roman"/>
              </a:rPr>
              <a:t>ice+water</a:t>
            </a:r>
            <a:r>
              <a:rPr dirty="0" sz="1000" spc="100">
                <a:solidFill>
                  <a:srgbClr val="010202"/>
                </a:solidFill>
                <a:latin typeface="Times New Roman"/>
                <a:cs typeface="Times New Roman"/>
              </a:rPr>
              <a:t> </a:t>
            </a:r>
            <a:r>
              <a:rPr dirty="0" sz="1000">
                <a:solidFill>
                  <a:srgbClr val="010202"/>
                </a:solidFill>
                <a:latin typeface="Times New Roman"/>
                <a:cs typeface="Times New Roman"/>
              </a:rPr>
              <a:t>containing</a:t>
            </a:r>
            <a:r>
              <a:rPr dirty="0" sz="1000" spc="100">
                <a:solidFill>
                  <a:srgbClr val="010202"/>
                </a:solidFill>
                <a:latin typeface="Times New Roman"/>
                <a:cs typeface="Times New Roman"/>
              </a:rPr>
              <a:t> </a:t>
            </a:r>
            <a:r>
              <a:rPr dirty="0" sz="1000" i="1">
                <a:solidFill>
                  <a:srgbClr val="010202"/>
                </a:solidFill>
                <a:latin typeface="Times New Roman"/>
                <a:cs typeface="Times New Roman"/>
              </a:rPr>
              <a:t>n</a:t>
            </a:r>
            <a:r>
              <a:rPr dirty="0" sz="1000" spc="105" i="1">
                <a:solidFill>
                  <a:srgbClr val="010202"/>
                </a:solidFill>
                <a:latin typeface="Times New Roman"/>
                <a:cs typeface="Times New Roman"/>
              </a:rPr>
              <a:t> </a:t>
            </a:r>
            <a:r>
              <a:rPr dirty="0" sz="1000" spc="-5">
                <a:solidFill>
                  <a:srgbClr val="010202"/>
                </a:solidFill>
                <a:latin typeface="Times New Roman"/>
                <a:cs typeface="Times New Roman"/>
              </a:rPr>
              <a:t>mole</a:t>
            </a:r>
            <a:r>
              <a:rPr dirty="0" sz="1000">
                <a:solidFill>
                  <a:srgbClr val="010202"/>
                </a:solidFill>
                <a:latin typeface="Times New Roman"/>
                <a:cs typeface="Times New Roman"/>
              </a:rPr>
              <a:t>s</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o</a:t>
            </a:r>
            <a:r>
              <a:rPr dirty="0" sz="1000">
                <a:solidFill>
                  <a:srgbClr val="010202"/>
                </a:solidFill>
                <a:latin typeface="Times New Roman"/>
                <a:cs typeface="Times New Roman"/>
              </a:rPr>
              <a:t>f</a:t>
            </a:r>
            <a:r>
              <a:rPr dirty="0" sz="1000" spc="100">
                <a:solidFill>
                  <a:srgbClr val="010202"/>
                </a:solidFill>
                <a:latin typeface="Times New Roman"/>
                <a:cs typeface="Times New Roman"/>
              </a:rPr>
              <a:t> </a:t>
            </a:r>
            <a:r>
              <a:rPr dirty="0" sz="1000" spc="-10">
                <a:solidFill>
                  <a:srgbClr val="010202"/>
                </a:solidFill>
                <a:latin typeface="Times New Roman"/>
                <a:cs typeface="Times New Roman"/>
              </a:rPr>
              <a:t>H</a:t>
            </a:r>
            <a:r>
              <a:rPr dirty="0" baseline="-33333" sz="1125" spc="15">
                <a:solidFill>
                  <a:srgbClr val="010202"/>
                </a:solidFill>
                <a:latin typeface="Times New Roman"/>
                <a:cs typeface="Times New Roman"/>
              </a:rPr>
              <a:t>2</a:t>
            </a:r>
            <a:r>
              <a:rPr dirty="0" sz="1000" spc="-10">
                <a:solidFill>
                  <a:srgbClr val="010202"/>
                </a:solidFill>
                <a:latin typeface="Times New Roman"/>
                <a:cs typeface="Times New Roman"/>
              </a:rPr>
              <a:t>O</a:t>
            </a:r>
            <a:r>
              <a:rPr dirty="0" sz="1000">
                <a:solidFill>
                  <a:srgbClr val="010202"/>
                </a:solidFill>
                <a:latin typeface="Times New Roman"/>
                <a:cs typeface="Times New Roman"/>
              </a:rPr>
              <a:t>,</a:t>
            </a:r>
            <a:r>
              <a:rPr dirty="0" sz="1000">
                <a:solidFill>
                  <a:srgbClr val="010202"/>
                </a:solidFill>
                <a:latin typeface="Times New Roman"/>
                <a:cs typeface="Times New Roman"/>
              </a:rPr>
              <a:t>	</a:t>
            </a:r>
            <a:r>
              <a:rPr dirty="0" sz="1000" spc="-5">
                <a:solidFill>
                  <a:srgbClr val="010202"/>
                </a:solidFill>
                <a:latin typeface="Times New Roman"/>
                <a:cs typeface="Times New Roman"/>
              </a:rPr>
              <a:t>whic</a:t>
            </a:r>
            <a:r>
              <a:rPr dirty="0" sz="1000">
                <a:solidFill>
                  <a:srgbClr val="010202"/>
                </a:solidFill>
                <a:latin typeface="Times New Roman"/>
                <a:cs typeface="Times New Roman"/>
              </a:rPr>
              <a:t>h</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ar</a:t>
            </a:r>
            <a:r>
              <a:rPr dirty="0" sz="1000">
                <a:solidFill>
                  <a:srgbClr val="010202"/>
                </a:solidFill>
                <a:latin typeface="Times New Roman"/>
                <a:cs typeface="Times New Roman"/>
              </a:rPr>
              <a:t>e</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i</a:t>
            </a:r>
            <a:r>
              <a:rPr dirty="0" sz="1000">
                <a:solidFill>
                  <a:srgbClr val="010202"/>
                </a:solidFill>
                <a:latin typeface="Times New Roman"/>
                <a:cs typeface="Times New Roman"/>
              </a:rPr>
              <a:t>n</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th</a:t>
            </a:r>
            <a:r>
              <a:rPr dirty="0" sz="1000">
                <a:solidFill>
                  <a:srgbClr val="010202"/>
                </a:solidFill>
                <a:latin typeface="Times New Roman"/>
                <a:cs typeface="Times New Roman"/>
              </a:rPr>
              <a:t>e</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ic</a:t>
            </a:r>
            <a:r>
              <a:rPr dirty="0" sz="1000">
                <a:solidFill>
                  <a:srgbClr val="010202"/>
                </a:solidFill>
                <a:latin typeface="Times New Roman"/>
                <a:cs typeface="Times New Roman"/>
              </a:rPr>
              <a:t>e</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phas</a:t>
            </a:r>
            <a:r>
              <a:rPr dirty="0" sz="1000">
                <a:solidFill>
                  <a:srgbClr val="010202"/>
                </a:solidFill>
                <a:latin typeface="Times New Roman"/>
                <a:cs typeface="Times New Roman"/>
              </a:rPr>
              <a:t>e</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an</a:t>
            </a:r>
            <a:r>
              <a:rPr dirty="0" sz="1000">
                <a:solidFill>
                  <a:srgbClr val="010202"/>
                </a:solidFill>
                <a:latin typeface="Times New Roman"/>
                <a:cs typeface="Times New Roman"/>
              </a:rPr>
              <a:t>d</a:t>
            </a:r>
            <a:r>
              <a:rPr dirty="0" sz="1000">
                <a:solidFill>
                  <a:srgbClr val="010202"/>
                </a:solidFill>
                <a:latin typeface="Times New Roman"/>
                <a:cs typeface="Times New Roman"/>
              </a:rPr>
              <a:t>	of  </a:t>
            </a:r>
            <a:r>
              <a:rPr dirty="0" sz="1000" spc="-5">
                <a:solidFill>
                  <a:srgbClr val="010202"/>
                </a:solidFill>
                <a:latin typeface="Times New Roman"/>
                <a:cs typeface="Times New Roman"/>
              </a:rPr>
              <a:t>which are in the water phase, the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the system, </a:t>
            </a:r>
            <a:r>
              <a:rPr dirty="0" sz="1000" spc="-5" i="1">
                <a:solidFill>
                  <a:srgbClr val="010202"/>
                </a:solidFill>
                <a:latin typeface="Times New Roman"/>
                <a:cs typeface="Times New Roman"/>
              </a:rPr>
              <a:t>G</a:t>
            </a:r>
            <a:r>
              <a:rPr dirty="0" sz="1000" spc="-5" i="1">
                <a:solidFill>
                  <a:srgbClr val="010202"/>
                </a:solidFill>
                <a:latin typeface="Symbol"/>
                <a:cs typeface="Symbol"/>
              </a:rPr>
              <a:t></a:t>
            </a:r>
            <a:r>
              <a:rPr dirty="0" sz="1000" spc="-5" i="1">
                <a:solidFill>
                  <a:srgbClr val="010202"/>
                </a:solidFill>
                <a:latin typeface="Times New Roman"/>
                <a:cs typeface="Times New Roman"/>
              </a:rPr>
              <a:t>,</a:t>
            </a:r>
            <a:r>
              <a:rPr dirty="0" sz="1000" i="1">
                <a:solidFill>
                  <a:srgbClr val="010202"/>
                </a:solidFill>
                <a:latin typeface="Times New Roman"/>
                <a:cs typeface="Times New Roman"/>
              </a:rPr>
              <a:t> </a:t>
            </a:r>
            <a:r>
              <a:rPr dirty="0" sz="1000">
                <a:solidFill>
                  <a:srgbClr val="010202"/>
                </a:solidFill>
                <a:latin typeface="Times New Roman"/>
                <a:cs typeface="Times New Roman"/>
              </a:rPr>
              <a:t>is</a:t>
            </a:r>
            <a:endParaRPr sz="1000">
              <a:latin typeface="Times New Roman"/>
              <a:cs typeface="Times New Roman"/>
            </a:endParaRPr>
          </a:p>
          <a:p>
            <a:pPr>
              <a:lnSpc>
                <a:spcPct val="100000"/>
              </a:lnSpc>
            </a:pPr>
            <a:endParaRPr sz="1200">
              <a:latin typeface="Times New Roman"/>
              <a:cs typeface="Times New Roman"/>
            </a:endParaRPr>
          </a:p>
          <a:p>
            <a:pPr>
              <a:lnSpc>
                <a:spcPct val="100000"/>
              </a:lnSpc>
              <a:spcBef>
                <a:spcPts val="30"/>
              </a:spcBef>
            </a:pPr>
            <a:endParaRPr sz="950">
              <a:latin typeface="Times New Roman"/>
              <a:cs typeface="Times New Roman"/>
            </a:endParaRPr>
          </a:p>
          <a:p>
            <a:pPr algn="r" marR="131445">
              <a:lnSpc>
                <a:spcPct val="100000"/>
              </a:lnSpc>
            </a:pPr>
            <a:r>
              <a:rPr dirty="0" sz="1000">
                <a:solidFill>
                  <a:srgbClr val="010202"/>
                </a:solidFill>
                <a:latin typeface="Times New Roman"/>
                <a:cs typeface="Times New Roman"/>
              </a:rPr>
              <a:t>(7.2)</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just" marL="113664" marR="80645">
              <a:lnSpc>
                <a:spcPct val="100000"/>
              </a:lnSpc>
            </a:pPr>
            <a:r>
              <a:rPr dirty="0" sz="1000">
                <a:solidFill>
                  <a:srgbClr val="010202"/>
                </a:solidFill>
                <a:latin typeface="Times New Roman"/>
                <a:cs typeface="Times New Roman"/>
              </a:rPr>
              <a:t>and from Eq. (7.1) it is seen that, at 0°C and 1 atm pressure, the value of </a:t>
            </a:r>
            <a:r>
              <a:rPr dirty="0" sz="1000" spc="-5" i="1">
                <a:solidFill>
                  <a:srgbClr val="010202"/>
                </a:solidFill>
                <a:latin typeface="Times New Roman"/>
                <a:cs typeface="Times New Roman"/>
              </a:rPr>
              <a:t>G</a:t>
            </a:r>
            <a:r>
              <a:rPr dirty="0" sz="1000" spc="-5" i="1">
                <a:solidFill>
                  <a:srgbClr val="010202"/>
                </a:solidFill>
                <a:latin typeface="Symbol"/>
                <a:cs typeface="Symbol"/>
              </a:rPr>
              <a:t></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is  independent of the proportions of the ice phase and the water phase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present.</a:t>
            </a:r>
            <a:endParaRPr sz="1000">
              <a:latin typeface="Times New Roman"/>
              <a:cs typeface="Times New Roman"/>
            </a:endParaRPr>
          </a:p>
          <a:p>
            <a:pPr algn="just" marL="240665">
              <a:lnSpc>
                <a:spcPct val="100000"/>
              </a:lnSpc>
            </a:pPr>
            <a:r>
              <a:rPr dirty="0" sz="1000">
                <a:solidFill>
                  <a:srgbClr val="010202"/>
                </a:solidFill>
                <a:latin typeface="Times New Roman"/>
                <a:cs typeface="Times New Roman"/>
              </a:rPr>
              <a:t>The</a:t>
            </a:r>
            <a:r>
              <a:rPr dirty="0" sz="1000" spc="70">
                <a:solidFill>
                  <a:srgbClr val="010202"/>
                </a:solidFill>
                <a:latin typeface="Times New Roman"/>
                <a:cs typeface="Times New Roman"/>
              </a:rPr>
              <a:t> </a:t>
            </a:r>
            <a:r>
              <a:rPr dirty="0" sz="1000">
                <a:solidFill>
                  <a:srgbClr val="010202"/>
                </a:solidFill>
                <a:latin typeface="Times New Roman"/>
                <a:cs typeface="Times New Roman"/>
              </a:rPr>
              <a:t>equality</a:t>
            </a:r>
            <a:r>
              <a:rPr dirty="0" sz="1000" spc="75">
                <a:solidFill>
                  <a:srgbClr val="010202"/>
                </a:solidFill>
                <a:latin typeface="Times New Roman"/>
                <a:cs typeface="Times New Roman"/>
              </a:rPr>
              <a:t> </a:t>
            </a:r>
            <a:r>
              <a:rPr dirty="0" sz="1000">
                <a:solidFill>
                  <a:srgbClr val="010202"/>
                </a:solidFill>
                <a:latin typeface="Times New Roman"/>
                <a:cs typeface="Times New Roman"/>
              </a:rPr>
              <a:t>of</a:t>
            </a:r>
            <a:r>
              <a:rPr dirty="0" sz="1000" spc="70">
                <a:solidFill>
                  <a:srgbClr val="010202"/>
                </a:solidFill>
                <a:latin typeface="Times New Roman"/>
                <a:cs typeface="Times New Roman"/>
              </a:rPr>
              <a:t> </a:t>
            </a:r>
            <a:r>
              <a:rPr dirty="0" sz="1000">
                <a:solidFill>
                  <a:srgbClr val="010202"/>
                </a:solidFill>
                <a:latin typeface="Times New Roman"/>
                <a:cs typeface="Times New Roman"/>
              </a:rPr>
              <a:t>the</a:t>
            </a:r>
            <a:r>
              <a:rPr dirty="0" sz="1000" spc="75">
                <a:solidFill>
                  <a:srgbClr val="010202"/>
                </a:solidFill>
                <a:latin typeface="Times New Roman"/>
                <a:cs typeface="Times New Roman"/>
              </a:rPr>
              <a:t> </a:t>
            </a:r>
            <a:r>
              <a:rPr dirty="0" sz="1000">
                <a:solidFill>
                  <a:srgbClr val="010202"/>
                </a:solidFill>
                <a:latin typeface="Times New Roman"/>
                <a:cs typeface="Times New Roman"/>
              </a:rPr>
              <a:t>molar</a:t>
            </a:r>
            <a:r>
              <a:rPr dirty="0" sz="1000" spc="65">
                <a:solidFill>
                  <a:srgbClr val="010202"/>
                </a:solidFill>
                <a:latin typeface="Times New Roman"/>
                <a:cs typeface="Times New Roman"/>
              </a:rPr>
              <a:t> </a:t>
            </a:r>
            <a:r>
              <a:rPr dirty="0" sz="1000">
                <a:solidFill>
                  <a:srgbClr val="010202"/>
                </a:solidFill>
                <a:latin typeface="Times New Roman"/>
                <a:cs typeface="Times New Roman"/>
              </a:rPr>
              <a:t>Gibbs</a:t>
            </a:r>
            <a:r>
              <a:rPr dirty="0" sz="1000" spc="75">
                <a:solidFill>
                  <a:srgbClr val="010202"/>
                </a:solidFill>
                <a:latin typeface="Times New Roman"/>
                <a:cs typeface="Times New Roman"/>
              </a:rPr>
              <a:t> </a:t>
            </a:r>
            <a:r>
              <a:rPr dirty="0" sz="1000">
                <a:solidFill>
                  <a:srgbClr val="010202"/>
                </a:solidFill>
                <a:latin typeface="Times New Roman"/>
                <a:cs typeface="Times New Roman"/>
              </a:rPr>
              <a:t>free</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energies</a:t>
            </a:r>
            <a:r>
              <a:rPr dirty="0" sz="1000" spc="75">
                <a:solidFill>
                  <a:srgbClr val="010202"/>
                </a:solidFill>
                <a:latin typeface="Times New Roman"/>
                <a:cs typeface="Times New Roman"/>
              </a:rPr>
              <a:t> </a:t>
            </a:r>
            <a:r>
              <a:rPr dirty="0" sz="1000">
                <a:solidFill>
                  <a:srgbClr val="010202"/>
                </a:solidFill>
                <a:latin typeface="Times New Roman"/>
                <a:cs typeface="Times New Roman"/>
              </a:rPr>
              <a:t>of</a:t>
            </a:r>
            <a:r>
              <a:rPr dirty="0" sz="1000" spc="70">
                <a:solidFill>
                  <a:srgbClr val="010202"/>
                </a:solidFill>
                <a:latin typeface="Times New Roman"/>
                <a:cs typeface="Times New Roman"/>
              </a:rPr>
              <a:t> </a:t>
            </a:r>
            <a:r>
              <a:rPr dirty="0" sz="1000">
                <a:solidFill>
                  <a:srgbClr val="010202"/>
                </a:solidFill>
                <a:latin typeface="Times New Roman"/>
                <a:cs typeface="Times New Roman"/>
              </a:rPr>
              <a:t>H</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solid</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liquid</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phase</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at</a:t>
            </a:r>
            <a:endParaRPr sz="1000">
              <a:latin typeface="Times New Roman"/>
              <a:cs typeface="Times New Roman"/>
            </a:endParaRPr>
          </a:p>
          <a:p>
            <a:pPr algn="just" marL="114300" marR="80010">
              <a:lnSpc>
                <a:spcPct val="100000"/>
              </a:lnSpc>
              <a:spcBef>
                <a:spcPts val="375"/>
              </a:spcBef>
            </a:pPr>
            <a:r>
              <a:rPr dirty="0" sz="1000" spc="-5">
                <a:solidFill>
                  <a:srgbClr val="010202"/>
                </a:solidFill>
                <a:latin typeface="Times New Roman"/>
                <a:cs typeface="Times New Roman"/>
              </a:rPr>
              <a:t>0°C and </a:t>
            </a:r>
            <a:r>
              <a:rPr dirty="0" sz="1000">
                <a:solidFill>
                  <a:srgbClr val="010202"/>
                </a:solidFill>
                <a:latin typeface="Times New Roman"/>
                <a:cs typeface="Times New Roman"/>
              </a:rPr>
              <a:t>1 </a:t>
            </a:r>
            <a:r>
              <a:rPr dirty="0" sz="1000" spc="-5">
                <a:solidFill>
                  <a:srgbClr val="010202"/>
                </a:solidFill>
                <a:latin typeface="Times New Roman"/>
                <a:cs typeface="Times New Roman"/>
              </a:rPr>
              <a:t>atm corresponds with the fact that, for equilibrium to </a:t>
            </a:r>
            <a:r>
              <a:rPr dirty="0" sz="1000" spc="-15">
                <a:solidFill>
                  <a:srgbClr val="010202"/>
                </a:solidFill>
                <a:latin typeface="Times New Roman"/>
                <a:cs typeface="Times New Roman"/>
              </a:rPr>
              <a:t>occur, </a:t>
            </a:r>
            <a:r>
              <a:rPr dirty="0" sz="1000" spc="-5">
                <a:solidFill>
                  <a:srgbClr val="010202"/>
                </a:solidFill>
                <a:latin typeface="Times New Roman"/>
                <a:cs typeface="Times New Roman"/>
              </a:rPr>
              <a:t>the escaping  </a:t>
            </a:r>
            <a:r>
              <a:rPr dirty="0" sz="1000">
                <a:solidFill>
                  <a:srgbClr val="010202"/>
                </a:solidFill>
                <a:latin typeface="Times New Roman"/>
                <a:cs typeface="Times New Roman"/>
              </a:rPr>
              <a:t>tendency</a:t>
            </a:r>
            <a:r>
              <a:rPr dirty="0" sz="1000" spc="85">
                <a:solidFill>
                  <a:srgbClr val="010202"/>
                </a:solidFill>
                <a:latin typeface="Times New Roman"/>
                <a:cs typeface="Times New Roman"/>
              </a:rPr>
              <a:t> </a:t>
            </a:r>
            <a:r>
              <a:rPr dirty="0" sz="1000">
                <a:solidFill>
                  <a:srgbClr val="010202"/>
                </a:solidFill>
                <a:latin typeface="Times New Roman"/>
                <a:cs typeface="Times New Roman"/>
              </a:rPr>
              <a:t>of</a:t>
            </a:r>
            <a:r>
              <a:rPr dirty="0" sz="1000" spc="95">
                <a:solidFill>
                  <a:srgbClr val="010202"/>
                </a:solidFill>
                <a:latin typeface="Times New Roman"/>
                <a:cs typeface="Times New Roman"/>
              </a:rPr>
              <a:t> </a:t>
            </a:r>
            <a:r>
              <a:rPr dirty="0" sz="1000">
                <a:solidFill>
                  <a:srgbClr val="010202"/>
                </a:solidFill>
                <a:latin typeface="Times New Roman"/>
                <a:cs typeface="Times New Roman"/>
              </a:rPr>
              <a:t>H</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a:t>
            </a:r>
            <a:r>
              <a:rPr dirty="0" sz="1000" spc="95">
                <a:solidFill>
                  <a:srgbClr val="010202"/>
                </a:solidFill>
                <a:latin typeface="Times New Roman"/>
                <a:cs typeface="Times New Roman"/>
              </a:rPr>
              <a:t> </a:t>
            </a:r>
            <a:r>
              <a:rPr dirty="0" sz="1000">
                <a:solidFill>
                  <a:srgbClr val="010202"/>
                </a:solidFill>
                <a:latin typeface="Times New Roman"/>
                <a:cs typeface="Times New Roman"/>
              </a:rPr>
              <a:t>from</a:t>
            </a:r>
            <a:r>
              <a:rPr dirty="0" sz="1000" spc="95">
                <a:solidFill>
                  <a:srgbClr val="010202"/>
                </a:solidFill>
                <a:latin typeface="Times New Roman"/>
                <a:cs typeface="Times New Roman"/>
              </a:rPr>
              <a:t> </a:t>
            </a:r>
            <a:r>
              <a:rPr dirty="0" sz="1000">
                <a:solidFill>
                  <a:srgbClr val="010202"/>
                </a:solidFill>
                <a:latin typeface="Times New Roman"/>
                <a:cs typeface="Times New Roman"/>
              </a:rPr>
              <a:t>the</a:t>
            </a:r>
            <a:r>
              <a:rPr dirty="0" sz="1000" spc="90">
                <a:solidFill>
                  <a:srgbClr val="010202"/>
                </a:solidFill>
                <a:latin typeface="Times New Roman"/>
                <a:cs typeface="Times New Roman"/>
              </a:rPr>
              <a:t> </a:t>
            </a:r>
            <a:r>
              <a:rPr dirty="0" sz="1000">
                <a:solidFill>
                  <a:srgbClr val="010202"/>
                </a:solidFill>
                <a:latin typeface="Times New Roman"/>
                <a:cs typeface="Times New Roman"/>
              </a:rPr>
              <a:t>liquid</a:t>
            </a:r>
            <a:r>
              <a:rPr dirty="0" sz="1000" spc="95">
                <a:solidFill>
                  <a:srgbClr val="010202"/>
                </a:solidFill>
                <a:latin typeface="Times New Roman"/>
                <a:cs typeface="Times New Roman"/>
              </a:rPr>
              <a:t> </a:t>
            </a:r>
            <a:r>
              <a:rPr dirty="0" sz="1000">
                <a:solidFill>
                  <a:srgbClr val="010202"/>
                </a:solidFill>
                <a:latin typeface="Times New Roman"/>
                <a:cs typeface="Times New Roman"/>
              </a:rPr>
              <a:t>phase</a:t>
            </a:r>
            <a:r>
              <a:rPr dirty="0" sz="1000" spc="95">
                <a:solidFill>
                  <a:srgbClr val="010202"/>
                </a:solidFill>
                <a:latin typeface="Times New Roman"/>
                <a:cs typeface="Times New Roman"/>
              </a:rPr>
              <a:t> </a:t>
            </a:r>
            <a:r>
              <a:rPr dirty="0" sz="1000">
                <a:solidFill>
                  <a:srgbClr val="010202"/>
                </a:solidFill>
                <a:latin typeface="Times New Roman"/>
                <a:cs typeface="Times New Roman"/>
              </a:rPr>
              <a:t>must</a:t>
            </a:r>
            <a:r>
              <a:rPr dirty="0" sz="1000" spc="95">
                <a:solidFill>
                  <a:srgbClr val="010202"/>
                </a:solidFill>
                <a:latin typeface="Times New Roman"/>
                <a:cs typeface="Times New Roman"/>
              </a:rPr>
              <a:t> </a:t>
            </a:r>
            <a:r>
              <a:rPr dirty="0" sz="1000">
                <a:solidFill>
                  <a:srgbClr val="010202"/>
                </a:solidFill>
                <a:latin typeface="Times New Roman"/>
                <a:cs typeface="Times New Roman"/>
              </a:rPr>
              <a:t>equal</a:t>
            </a:r>
            <a:r>
              <a:rPr dirty="0" sz="1000" spc="85">
                <a:solidFill>
                  <a:srgbClr val="010202"/>
                </a:solidFill>
                <a:latin typeface="Times New Roman"/>
                <a:cs typeface="Times New Roman"/>
              </a:rPr>
              <a:t> </a:t>
            </a:r>
            <a:r>
              <a:rPr dirty="0" sz="1000">
                <a:solidFill>
                  <a:srgbClr val="010202"/>
                </a:solidFill>
                <a:latin typeface="Times New Roman"/>
                <a:cs typeface="Times New Roman"/>
              </a:rPr>
              <a:t>the</a:t>
            </a:r>
            <a:r>
              <a:rPr dirty="0" sz="1000" spc="95">
                <a:solidFill>
                  <a:srgbClr val="010202"/>
                </a:solidFill>
                <a:latin typeface="Times New Roman"/>
                <a:cs typeface="Times New Roman"/>
              </a:rPr>
              <a:t> </a:t>
            </a:r>
            <a:r>
              <a:rPr dirty="0" sz="1000">
                <a:solidFill>
                  <a:srgbClr val="010202"/>
                </a:solidFill>
                <a:latin typeface="Times New Roman"/>
                <a:cs typeface="Times New Roman"/>
              </a:rPr>
              <a:t>escaping</a:t>
            </a:r>
            <a:r>
              <a:rPr dirty="0" sz="1000" spc="95">
                <a:solidFill>
                  <a:srgbClr val="010202"/>
                </a:solidFill>
                <a:latin typeface="Times New Roman"/>
                <a:cs typeface="Times New Roman"/>
              </a:rPr>
              <a:t> </a:t>
            </a:r>
            <a:r>
              <a:rPr dirty="0" sz="1000">
                <a:solidFill>
                  <a:srgbClr val="010202"/>
                </a:solidFill>
                <a:latin typeface="Times New Roman"/>
                <a:cs typeface="Times New Roman"/>
              </a:rPr>
              <a:t>tendency</a:t>
            </a:r>
            <a:r>
              <a:rPr dirty="0" sz="1000" spc="95">
                <a:solidFill>
                  <a:srgbClr val="010202"/>
                </a:solidFill>
                <a:latin typeface="Times New Roman"/>
                <a:cs typeface="Times New Roman"/>
              </a:rPr>
              <a:t> </a:t>
            </a:r>
            <a:r>
              <a:rPr dirty="0" sz="1000">
                <a:solidFill>
                  <a:srgbClr val="010202"/>
                </a:solidFill>
                <a:latin typeface="Times New Roman"/>
                <a:cs typeface="Times New Roman"/>
              </a:rPr>
              <a:t>of</a:t>
            </a:r>
            <a:r>
              <a:rPr dirty="0" sz="1000" spc="90">
                <a:solidFill>
                  <a:srgbClr val="010202"/>
                </a:solidFill>
                <a:latin typeface="Times New Roman"/>
                <a:cs typeface="Times New Roman"/>
              </a:rPr>
              <a:t> </a:t>
            </a:r>
            <a:r>
              <a:rPr dirty="0" sz="1000">
                <a:solidFill>
                  <a:srgbClr val="010202"/>
                </a:solidFill>
                <a:latin typeface="Times New Roman"/>
                <a:cs typeface="Times New Roman"/>
              </a:rPr>
              <a:t>H</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from</a:t>
            </a:r>
            <a:endParaRPr sz="1000">
              <a:latin typeface="Times New Roman"/>
              <a:cs typeface="Times New Roman"/>
            </a:endParaRPr>
          </a:p>
          <a:p>
            <a:pPr algn="just" marL="114300" marR="80645">
              <a:lnSpc>
                <a:spcPct val="100000"/>
              </a:lnSpc>
              <a:spcBef>
                <a:spcPts val="370"/>
              </a:spcBef>
            </a:pPr>
            <a:r>
              <a:rPr dirty="0" sz="1000" spc="-5">
                <a:solidFill>
                  <a:srgbClr val="010202"/>
                </a:solidFill>
                <a:latin typeface="Times New Roman"/>
                <a:cs typeface="Times New Roman"/>
              </a:rPr>
              <a:t>the solid phase. Hence it is to be expected that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relationship exists between the molar  </a:t>
            </a:r>
            <a:r>
              <a:rPr dirty="0" sz="1000">
                <a:solidFill>
                  <a:srgbClr val="010202"/>
                </a:solidFill>
                <a:latin typeface="Times New Roman"/>
                <a:cs typeface="Times New Roman"/>
              </a:rPr>
              <a:t>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and the chemical potential of a component in a phase. Integration </a:t>
            </a:r>
            <a:r>
              <a:rPr dirty="0" sz="1000" spc="-5">
                <a:solidFill>
                  <a:srgbClr val="010202"/>
                </a:solidFill>
                <a:latin typeface="Times New Roman"/>
                <a:cs typeface="Times New Roman"/>
              </a:rPr>
              <a:t>of  Eq. (5.25) at constant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and </a:t>
            </a:r>
            <a:r>
              <a:rPr dirty="0" sz="1000" i="1">
                <a:solidFill>
                  <a:srgbClr val="010202"/>
                </a:solidFill>
                <a:latin typeface="Times New Roman"/>
                <a:cs typeface="Times New Roman"/>
              </a:rPr>
              <a:t>P</a:t>
            </a:r>
            <a:r>
              <a:rPr dirty="0" sz="1000" spc="-45" i="1">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12" name="object 12"/>
          <p:cNvSpPr/>
          <p:nvPr/>
        </p:nvSpPr>
        <p:spPr>
          <a:xfrm>
            <a:off x="2051050" y="6943877"/>
            <a:ext cx="962025" cy="238125"/>
          </a:xfrm>
          <a:prstGeom prst="rect">
            <a:avLst/>
          </a:prstGeom>
          <a:blipFill>
            <a:blip r:embed="rId8" cstate="print"/>
            <a:stretch>
              <a:fillRect/>
            </a:stretch>
          </a:blipFill>
        </p:spPr>
        <p:txBody>
          <a:bodyPr wrap="square" lIns="0" tIns="0" rIns="0" bIns="0" rtlCol="0"/>
          <a:lstStyle/>
          <a:p/>
        </p:txBody>
      </p:sp>
      <p:sp>
        <p:nvSpPr>
          <p:cNvPr id="13" name="object 13"/>
          <p:cNvSpPr/>
          <p:nvPr/>
        </p:nvSpPr>
        <p:spPr>
          <a:xfrm>
            <a:off x="1638300" y="4979987"/>
            <a:ext cx="1866900" cy="161925"/>
          </a:xfrm>
          <a:prstGeom prst="rect">
            <a:avLst/>
          </a:prstGeom>
          <a:blipFill>
            <a:blip r:embed="rId9" cstate="print"/>
            <a:stretch>
              <a:fillRect/>
            </a:stretch>
          </a:blipFill>
        </p:spPr>
        <p:txBody>
          <a:bodyPr wrap="square" lIns="0" tIns="0" rIns="0" bIns="0" rtlCol="0"/>
          <a:lstStyle/>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192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838200" y="728980"/>
            <a:ext cx="3810000" cy="319087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13456" y="3960493"/>
            <a:ext cx="4679950" cy="3643629"/>
          </a:xfrm>
          <a:prstGeom prst="rect">
            <a:avLst/>
          </a:prstGeom>
        </p:spPr>
        <p:txBody>
          <a:bodyPr wrap="square" lIns="0" tIns="12700" rIns="0" bIns="0" rtlCol="0" vert="horz">
            <a:spAutoFit/>
          </a:bodyPr>
          <a:lstStyle/>
          <a:p>
            <a:pPr algn="ctr" marL="145415">
              <a:lnSpc>
                <a:spcPct val="100000"/>
              </a:lnSpc>
              <a:spcBef>
                <a:spcPts val="100"/>
              </a:spcBef>
            </a:pPr>
            <a:r>
              <a:rPr dirty="0" sz="1000" spc="-5" b="1">
                <a:solidFill>
                  <a:srgbClr val="010202"/>
                </a:solidFill>
                <a:latin typeface="Times New Roman"/>
                <a:cs typeface="Times New Roman"/>
              </a:rPr>
              <a:t>Figure </a:t>
            </a:r>
            <a:r>
              <a:rPr dirty="0" sz="1000" spc="-15" b="1">
                <a:solidFill>
                  <a:srgbClr val="010202"/>
                </a:solidFill>
                <a:latin typeface="Times New Roman"/>
                <a:cs typeface="Times New Roman"/>
              </a:rPr>
              <a:t>7.11 </a:t>
            </a:r>
            <a:r>
              <a:rPr dirty="0" sz="1000">
                <a:solidFill>
                  <a:srgbClr val="010202"/>
                </a:solidFill>
                <a:latin typeface="Times New Roman"/>
                <a:cs typeface="Times New Roman"/>
              </a:rPr>
              <a:t>Schematic representation of part of the phase diagram for</a:t>
            </a:r>
            <a:r>
              <a:rPr dirty="0" sz="1000" spc="-20">
                <a:solidFill>
                  <a:srgbClr val="010202"/>
                </a:solidFill>
                <a:latin typeface="Times New Roman"/>
                <a:cs typeface="Times New Roman"/>
              </a:rPr>
              <a:t> </a:t>
            </a:r>
            <a:r>
              <a:rPr dirty="0" sz="1000">
                <a:solidFill>
                  <a:srgbClr val="010202"/>
                </a:solidFill>
                <a:latin typeface="Times New Roman"/>
                <a:cs typeface="Times New Roman"/>
              </a:rPr>
              <a:t>H</a:t>
            </a:r>
            <a:r>
              <a:rPr dirty="0" baseline="-32407" sz="900">
                <a:solidFill>
                  <a:srgbClr val="010202"/>
                </a:solidFill>
                <a:latin typeface="Times New Roman"/>
                <a:cs typeface="Times New Roman"/>
              </a:rPr>
              <a:t>2</a:t>
            </a:r>
            <a:r>
              <a:rPr dirty="0" sz="1000">
                <a:solidFill>
                  <a:srgbClr val="010202"/>
                </a:solidFill>
                <a:latin typeface="Times New Roman"/>
                <a:cs typeface="Times New Roman"/>
              </a:rPr>
              <a:t>O.</a:t>
            </a:r>
            <a:endParaRPr sz="1000">
              <a:latin typeface="Times New Roman"/>
              <a:cs typeface="Times New Roman"/>
            </a:endParaRPr>
          </a:p>
          <a:p>
            <a:pPr>
              <a:lnSpc>
                <a:spcPct val="100000"/>
              </a:lnSpc>
              <a:spcBef>
                <a:spcPts val="30"/>
              </a:spcBef>
            </a:pPr>
            <a:endParaRPr sz="1300">
              <a:latin typeface="Times New Roman"/>
              <a:cs typeface="Times New Roman"/>
            </a:endParaRPr>
          </a:p>
          <a:p>
            <a:pPr algn="just" marL="55880" marR="43180" indent="-635">
              <a:lnSpc>
                <a:spcPct val="100000"/>
              </a:lnSpc>
            </a:pPr>
            <a:r>
              <a:rPr dirty="0" sz="1000">
                <a:solidFill>
                  <a:srgbClr val="010202"/>
                </a:solidFill>
                <a:latin typeface="Times New Roman"/>
                <a:cs typeface="Times New Roman"/>
              </a:rPr>
              <a:t>In the </a:t>
            </a:r>
            <a:r>
              <a:rPr dirty="0" sz="1000" spc="-15" i="1">
                <a:solidFill>
                  <a:srgbClr val="010202"/>
                </a:solidFill>
                <a:latin typeface="Times New Roman"/>
                <a:cs typeface="Times New Roman"/>
              </a:rPr>
              <a:t>G-T-P </a:t>
            </a:r>
            <a:r>
              <a:rPr dirty="0" sz="1000" spc="-5">
                <a:solidFill>
                  <a:srgbClr val="010202"/>
                </a:solidFill>
                <a:latin typeface="Times New Roman"/>
                <a:cs typeface="Times New Roman"/>
              </a:rPr>
              <a:t>surface for the states of existence of the vapor phase were included in Fig.  7.8, it would intersect with the solid-state surface along </a:t>
            </a:r>
            <a:r>
              <a:rPr dirty="0" sz="1000">
                <a:solidFill>
                  <a:srgbClr val="010202"/>
                </a:solidFill>
                <a:latin typeface="Times New Roman"/>
                <a:cs typeface="Times New Roman"/>
              </a:rPr>
              <a:t>a </a:t>
            </a:r>
            <a:r>
              <a:rPr dirty="0" sz="1000" spc="-5">
                <a:solidFill>
                  <a:srgbClr val="010202"/>
                </a:solidFill>
                <a:latin typeface="Times New Roman"/>
                <a:cs typeface="Times New Roman"/>
              </a:rPr>
              <a:t>line and would intersect with  </a:t>
            </a:r>
            <a:r>
              <a:rPr dirty="0" sz="1000">
                <a:solidFill>
                  <a:srgbClr val="010202"/>
                </a:solidFill>
                <a:latin typeface="Times New Roman"/>
                <a:cs typeface="Times New Roman"/>
              </a:rPr>
              <a:t>the liquid-state surface along a line. Projection of these lines, together with the line </a:t>
            </a:r>
            <a:r>
              <a:rPr dirty="0" sz="1000" spc="-5">
                <a:solidFill>
                  <a:srgbClr val="010202"/>
                </a:solidFill>
                <a:latin typeface="Times New Roman"/>
                <a:cs typeface="Times New Roman"/>
              </a:rPr>
              <a:t>of  intersection of the solid- and liquid-state surfaces, onto the two-dimensional </a:t>
            </a:r>
            <a:r>
              <a:rPr dirty="0" sz="1000" i="1">
                <a:solidFill>
                  <a:srgbClr val="010202"/>
                </a:solidFill>
                <a:latin typeface="Times New Roman"/>
                <a:cs typeface="Times New Roman"/>
              </a:rPr>
              <a:t>P-T </a:t>
            </a:r>
            <a:r>
              <a:rPr dirty="0" sz="1000">
                <a:solidFill>
                  <a:srgbClr val="010202"/>
                </a:solidFill>
                <a:latin typeface="Times New Roman"/>
                <a:cs typeface="Times New Roman"/>
              </a:rPr>
              <a:t>basal  </a:t>
            </a:r>
            <a:r>
              <a:rPr dirty="0" sz="1000" spc="-5">
                <a:solidFill>
                  <a:srgbClr val="010202"/>
                </a:solidFill>
                <a:latin typeface="Times New Roman"/>
                <a:cs typeface="Times New Roman"/>
              </a:rPr>
              <a:t>plane of Fig. 7.8 would produce Fig. </a:t>
            </a:r>
            <a:r>
              <a:rPr dirty="0" sz="1000" spc="-15">
                <a:solidFill>
                  <a:srgbClr val="010202"/>
                </a:solidFill>
                <a:latin typeface="Times New Roman"/>
                <a:cs typeface="Times New Roman"/>
              </a:rPr>
              <a:t>7.11. </a:t>
            </a:r>
            <a:r>
              <a:rPr dirty="0" sz="1000" spc="-5">
                <a:solidFill>
                  <a:srgbClr val="010202"/>
                </a:solidFill>
                <a:latin typeface="Times New Roman"/>
                <a:cs typeface="Times New Roman"/>
              </a:rPr>
              <a:t>All three state surfaces in the redrawn Fig. 7.8  </a:t>
            </a:r>
            <a:r>
              <a:rPr dirty="0" sz="1000">
                <a:solidFill>
                  <a:srgbClr val="010202"/>
                </a:solidFill>
                <a:latin typeface="Times New Roman"/>
                <a:cs typeface="Times New Roman"/>
              </a:rPr>
              <a:t>would intersect at a point, projection of which onto the </a:t>
            </a:r>
            <a:r>
              <a:rPr dirty="0" sz="1000" i="1">
                <a:solidFill>
                  <a:srgbClr val="010202"/>
                </a:solidFill>
                <a:latin typeface="Times New Roman"/>
                <a:cs typeface="Times New Roman"/>
              </a:rPr>
              <a:t>P-T </a:t>
            </a:r>
            <a:r>
              <a:rPr dirty="0" sz="1000">
                <a:solidFill>
                  <a:srgbClr val="010202"/>
                </a:solidFill>
                <a:latin typeface="Times New Roman"/>
                <a:cs typeface="Times New Roman"/>
              </a:rPr>
              <a:t>basal plane gives </a:t>
            </a:r>
            <a:r>
              <a:rPr dirty="0" sz="1000" spc="-5">
                <a:solidFill>
                  <a:srgbClr val="010202"/>
                </a:solidFill>
                <a:latin typeface="Times New Roman"/>
                <a:cs typeface="Times New Roman"/>
              </a:rPr>
              <a:t>the  </a:t>
            </a:r>
            <a:r>
              <a:rPr dirty="0" sz="1000">
                <a:solidFill>
                  <a:srgbClr val="010202"/>
                </a:solidFill>
                <a:latin typeface="Times New Roman"/>
                <a:cs typeface="Times New Roman"/>
              </a:rPr>
              <a:t>invariant point </a:t>
            </a:r>
            <a:r>
              <a:rPr dirty="0" sz="1000" spc="-5" i="1">
                <a:solidFill>
                  <a:srgbClr val="010202"/>
                </a:solidFill>
                <a:latin typeface="Times New Roman"/>
                <a:cs typeface="Times New Roman"/>
              </a:rPr>
              <a:t>O</a:t>
            </a:r>
            <a:r>
              <a:rPr dirty="0" sz="1000" spc="-5">
                <a:solidFill>
                  <a:srgbClr val="010202"/>
                </a:solidFill>
                <a:latin typeface="Times New Roman"/>
                <a:cs typeface="Times New Roman"/>
              </a:rPr>
              <a:t>. </a:t>
            </a:r>
            <a:r>
              <a:rPr dirty="0" sz="1000">
                <a:solidFill>
                  <a:srgbClr val="010202"/>
                </a:solidFill>
                <a:latin typeface="Times New Roman"/>
                <a:cs typeface="Times New Roman"/>
              </a:rPr>
              <a:t>The dashed lines </a:t>
            </a:r>
            <a:r>
              <a:rPr dirty="0" sz="1000" spc="-5" i="1">
                <a:solidFill>
                  <a:srgbClr val="010202"/>
                </a:solidFill>
                <a:latin typeface="Times New Roman"/>
                <a:cs typeface="Times New Roman"/>
              </a:rPr>
              <a:t>OA</a:t>
            </a:r>
            <a:r>
              <a:rPr dirty="0" sz="1000" spc="-5" i="1">
                <a:solidFill>
                  <a:srgbClr val="010202"/>
                </a:solidFill>
                <a:latin typeface="Symbol"/>
                <a:cs typeface="Symbol"/>
              </a:rPr>
              <a:t></a:t>
            </a:r>
            <a:r>
              <a:rPr dirty="0" sz="1000" spc="-5" i="1">
                <a:solidFill>
                  <a:srgbClr val="010202"/>
                </a:solidFill>
                <a:latin typeface="Times New Roman"/>
                <a:cs typeface="Times New Roman"/>
              </a:rPr>
              <a:t>, OB</a:t>
            </a:r>
            <a:r>
              <a:rPr dirty="0" sz="1000" spc="-5" i="1">
                <a:solidFill>
                  <a:srgbClr val="010202"/>
                </a:solidFill>
                <a:latin typeface="Symbol"/>
                <a:cs typeface="Symbol"/>
              </a:rPr>
              <a:t></a:t>
            </a:r>
            <a:r>
              <a:rPr dirty="0" sz="1000" spc="-5" i="1">
                <a:solidFill>
                  <a:srgbClr val="010202"/>
                </a:solidFill>
                <a:latin typeface="Times New Roman"/>
                <a:cs typeface="Times New Roman"/>
              </a:rPr>
              <a:t>,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OC</a:t>
            </a:r>
            <a:r>
              <a:rPr dirty="0" sz="1000" spc="-5" i="1">
                <a:solidFill>
                  <a:srgbClr val="010202"/>
                </a:solidFill>
                <a:latin typeface="Symbol"/>
                <a:cs typeface="Symbol"/>
              </a:rPr>
              <a:t></a:t>
            </a:r>
            <a:r>
              <a:rPr dirty="0" sz="1000" spc="-5" i="1">
                <a:solidFill>
                  <a:srgbClr val="010202"/>
                </a:solidFill>
                <a:latin typeface="Times New Roman"/>
                <a:cs typeface="Times New Roman"/>
              </a:rPr>
              <a:t> </a:t>
            </a:r>
            <a:r>
              <a:rPr dirty="0" sz="1000">
                <a:solidFill>
                  <a:srgbClr val="010202"/>
                </a:solidFill>
                <a:latin typeface="Times New Roman"/>
                <a:cs typeface="Times New Roman"/>
              </a:rPr>
              <a:t>in Fig. </a:t>
            </a:r>
            <a:r>
              <a:rPr dirty="0" sz="1000" spc="-10">
                <a:solidFill>
                  <a:srgbClr val="010202"/>
                </a:solidFill>
                <a:latin typeface="Times New Roman"/>
                <a:cs typeface="Times New Roman"/>
              </a:rPr>
              <a:t>7.11 </a:t>
            </a:r>
            <a:r>
              <a:rPr dirty="0" sz="1000" spc="-5">
                <a:solidFill>
                  <a:srgbClr val="010202"/>
                </a:solidFill>
                <a:latin typeface="Times New Roman"/>
                <a:cs typeface="Times New Roman"/>
              </a:rPr>
              <a:t>represent,  </a:t>
            </a:r>
            <a:r>
              <a:rPr dirty="0" sz="1000" spc="-10">
                <a:solidFill>
                  <a:srgbClr val="010202"/>
                </a:solidFill>
                <a:latin typeface="Times New Roman"/>
                <a:cs typeface="Times New Roman"/>
              </a:rPr>
              <a:t>respectively, </a:t>
            </a:r>
            <a:r>
              <a:rPr dirty="0" sz="1000" spc="-5">
                <a:solidFill>
                  <a:srgbClr val="010202"/>
                </a:solidFill>
                <a:latin typeface="Times New Roman"/>
                <a:cs typeface="Times New Roman"/>
              </a:rPr>
              <a:t>metastable solid-liquid, metastable </a:t>
            </a:r>
            <a:r>
              <a:rPr dirty="0" sz="1000" spc="-10">
                <a:solidFill>
                  <a:srgbClr val="010202"/>
                </a:solidFill>
                <a:latin typeface="Times New Roman"/>
                <a:cs typeface="Times New Roman"/>
              </a:rPr>
              <a:t>vapor-liquid, </a:t>
            </a:r>
            <a:r>
              <a:rPr dirty="0" sz="1000" spc="-5">
                <a:solidFill>
                  <a:srgbClr val="010202"/>
                </a:solidFill>
                <a:latin typeface="Times New Roman"/>
                <a:cs typeface="Times New Roman"/>
              </a:rPr>
              <a:t>and metastable </a:t>
            </a:r>
            <a:r>
              <a:rPr dirty="0" sz="1000" spc="-10">
                <a:solidFill>
                  <a:srgbClr val="010202"/>
                </a:solidFill>
                <a:latin typeface="Times New Roman"/>
                <a:cs typeface="Times New Roman"/>
              </a:rPr>
              <a:t>vapor-solid  </a:t>
            </a:r>
            <a:r>
              <a:rPr dirty="0" sz="1000">
                <a:solidFill>
                  <a:srgbClr val="010202"/>
                </a:solidFill>
                <a:latin typeface="Times New Roman"/>
                <a:cs typeface="Times New Roman"/>
              </a:rPr>
              <a:t>equilibria. The equilibria are metastable because, in the case of the line </a:t>
            </a:r>
            <a:r>
              <a:rPr dirty="0" sz="1000" i="1">
                <a:solidFill>
                  <a:srgbClr val="010202"/>
                </a:solidFill>
                <a:latin typeface="Times New Roman"/>
                <a:cs typeface="Times New Roman"/>
              </a:rPr>
              <a:t>OB</a:t>
            </a:r>
            <a:r>
              <a:rPr dirty="0" sz="1000" i="1">
                <a:solidFill>
                  <a:srgbClr val="010202"/>
                </a:solidFill>
                <a:latin typeface="Symbol"/>
                <a:cs typeface="Symbol"/>
              </a:rPr>
              <a:t></a:t>
            </a:r>
            <a:r>
              <a:rPr dirty="0" sz="1000" i="1">
                <a:solidFill>
                  <a:srgbClr val="010202"/>
                </a:solidFill>
                <a:latin typeface="Times New Roman"/>
                <a:cs typeface="Times New Roman"/>
              </a:rPr>
              <a:t>, </a:t>
            </a:r>
            <a:r>
              <a:rPr dirty="0" sz="1000" spc="-5">
                <a:solidFill>
                  <a:srgbClr val="010202"/>
                </a:solidFill>
                <a:latin typeface="Times New Roman"/>
                <a:cs typeface="Times New Roman"/>
              </a:rPr>
              <a:t>the  </a:t>
            </a:r>
            <a:r>
              <a:rPr dirty="0" sz="1000">
                <a:solidFill>
                  <a:srgbClr val="010202"/>
                </a:solidFill>
                <a:latin typeface="Times New Roman"/>
                <a:cs typeface="Times New Roman"/>
              </a:rPr>
              <a:t>intersection of the liquid- and </a:t>
            </a:r>
            <a:r>
              <a:rPr dirty="0" sz="1000" spc="-5">
                <a:solidFill>
                  <a:srgbClr val="010202"/>
                </a:solidFill>
                <a:latin typeface="Times New Roman"/>
                <a:cs typeface="Times New Roman"/>
              </a:rPr>
              <a:t>vapor-state </a:t>
            </a:r>
            <a:r>
              <a:rPr dirty="0" sz="1000">
                <a:solidFill>
                  <a:srgbClr val="010202"/>
                </a:solidFill>
                <a:latin typeface="Times New Roman"/>
                <a:cs typeface="Times New Roman"/>
              </a:rPr>
              <a:t>surfaces in the redrawn Fig. 7.8 lies at </a:t>
            </a:r>
            <a:r>
              <a:rPr dirty="0" sz="1000" spc="-5">
                <a:solidFill>
                  <a:srgbClr val="010202"/>
                </a:solidFill>
                <a:latin typeface="Times New Roman"/>
                <a:cs typeface="Times New Roman"/>
              </a:rPr>
              <a:t>higher  </a:t>
            </a:r>
            <a:r>
              <a:rPr dirty="0" sz="1000">
                <a:solidFill>
                  <a:srgbClr val="010202"/>
                </a:solidFill>
                <a:latin typeface="Times New Roman"/>
                <a:cs typeface="Times New Roman"/>
              </a:rPr>
              <a:t>values of </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than does the solid-state </a:t>
            </a:r>
            <a:r>
              <a:rPr dirty="0" sz="1000" spc="-5">
                <a:solidFill>
                  <a:srgbClr val="010202"/>
                </a:solidFill>
                <a:latin typeface="Times New Roman"/>
                <a:cs typeface="Times New Roman"/>
              </a:rPr>
              <a:t>surface </a:t>
            </a:r>
            <a:r>
              <a:rPr dirty="0" sz="1000">
                <a:solidFill>
                  <a:srgbClr val="010202"/>
                </a:solidFill>
                <a:latin typeface="Times New Roman"/>
                <a:cs typeface="Times New Roman"/>
              </a:rPr>
              <a:t>for the same values of </a:t>
            </a:r>
            <a:r>
              <a:rPr dirty="0" sz="1000" i="1">
                <a:solidFill>
                  <a:srgbClr val="010202"/>
                </a:solidFill>
                <a:latin typeface="Times New Roman"/>
                <a:cs typeface="Times New Roman"/>
              </a:rPr>
              <a:t>P </a:t>
            </a:r>
            <a:r>
              <a:rPr dirty="0" sz="1000">
                <a:solidFill>
                  <a:srgbClr val="010202"/>
                </a:solidFill>
                <a:latin typeface="Times New Roman"/>
                <a:cs typeface="Times New Roman"/>
              </a:rPr>
              <a:t>and </a:t>
            </a:r>
            <a:r>
              <a:rPr dirty="0" sz="1000" spc="-40" i="1">
                <a:solidFill>
                  <a:srgbClr val="010202"/>
                </a:solidFill>
                <a:latin typeface="Times New Roman"/>
                <a:cs typeface="Times New Roman"/>
              </a:rPr>
              <a:t>T. </a:t>
            </a:r>
            <a:r>
              <a:rPr dirty="0" sz="1000" spc="-10">
                <a:solidFill>
                  <a:srgbClr val="010202"/>
                </a:solidFill>
                <a:latin typeface="Times New Roman"/>
                <a:cs typeface="Times New Roman"/>
              </a:rPr>
              <a:t>Similarly, </a:t>
            </a:r>
            <a:r>
              <a:rPr dirty="0" sz="1000" spc="-5">
                <a:solidFill>
                  <a:srgbClr val="010202"/>
                </a:solidFill>
                <a:latin typeface="Times New Roman"/>
                <a:cs typeface="Times New Roman"/>
              </a:rPr>
              <a:t>the  solid-liquid equilibrium </a:t>
            </a:r>
            <a:r>
              <a:rPr dirty="0" sz="1000" i="1">
                <a:solidFill>
                  <a:srgbClr val="010202"/>
                </a:solidFill>
                <a:latin typeface="Times New Roman"/>
                <a:cs typeface="Times New Roman"/>
              </a:rPr>
              <a:t>OA</a:t>
            </a:r>
            <a:r>
              <a:rPr dirty="0" sz="1000" i="1">
                <a:solidFill>
                  <a:srgbClr val="010202"/>
                </a:solidFill>
                <a:latin typeface="Symbol"/>
                <a:cs typeface="Symbol"/>
              </a:rPr>
              <a:t></a:t>
            </a:r>
            <a:r>
              <a:rPr dirty="0" sz="1000" i="1">
                <a:solidFill>
                  <a:srgbClr val="010202"/>
                </a:solidFill>
                <a:latin typeface="Times New Roman"/>
                <a:cs typeface="Times New Roman"/>
              </a:rPr>
              <a:t> </a:t>
            </a:r>
            <a:r>
              <a:rPr dirty="0" sz="1000" spc="-5">
                <a:solidFill>
                  <a:srgbClr val="010202"/>
                </a:solidFill>
                <a:latin typeface="Times New Roman"/>
                <a:cs typeface="Times New Roman"/>
              </a:rPr>
              <a:t>is metastable with respect to the vapor phase, and the  solid-vapor equilibrium </a:t>
            </a:r>
            <a:r>
              <a:rPr dirty="0" sz="1000" spc="-5" i="1">
                <a:solidFill>
                  <a:srgbClr val="010202"/>
                </a:solidFill>
                <a:latin typeface="Times New Roman"/>
                <a:cs typeface="Times New Roman"/>
              </a:rPr>
              <a:t>OC</a:t>
            </a:r>
            <a:r>
              <a:rPr dirty="0" sz="1000" spc="-5" i="1">
                <a:solidFill>
                  <a:srgbClr val="010202"/>
                </a:solidFill>
                <a:latin typeface="Symbol"/>
                <a:cs typeface="Symbol"/>
              </a:rPr>
              <a:t></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metastable with respect to the liquid</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phase.</a:t>
            </a:r>
            <a:endParaRPr sz="1000">
              <a:latin typeface="Times New Roman"/>
              <a:cs typeface="Times New Roman"/>
            </a:endParaRPr>
          </a:p>
          <a:p>
            <a:pPr algn="ctr" marL="132080">
              <a:lnSpc>
                <a:spcPct val="100000"/>
              </a:lnSpc>
            </a:pPr>
            <a:r>
              <a:rPr dirty="0" sz="1000">
                <a:solidFill>
                  <a:srgbClr val="010202"/>
                </a:solidFill>
                <a:latin typeface="Times New Roman"/>
                <a:cs typeface="Times New Roman"/>
              </a:rPr>
              <a:t>Fig.</a:t>
            </a:r>
            <a:r>
              <a:rPr dirty="0" sz="1000" spc="180">
                <a:solidFill>
                  <a:srgbClr val="010202"/>
                </a:solidFill>
                <a:latin typeface="Times New Roman"/>
                <a:cs typeface="Times New Roman"/>
              </a:rPr>
              <a:t> </a:t>
            </a:r>
            <a:r>
              <a:rPr dirty="0" sz="1000">
                <a:solidFill>
                  <a:srgbClr val="010202"/>
                </a:solidFill>
                <a:latin typeface="Times New Roman"/>
                <a:cs typeface="Times New Roman"/>
              </a:rPr>
              <a:t>7.12</a:t>
            </a:r>
            <a:r>
              <a:rPr dirty="0" sz="1000" i="1">
                <a:solidFill>
                  <a:srgbClr val="010202"/>
                </a:solidFill>
                <a:latin typeface="Times New Roman"/>
                <a:cs typeface="Times New Roman"/>
              </a:rPr>
              <a:t>a</a:t>
            </a:r>
            <a:r>
              <a:rPr dirty="0" sz="1000" spc="185" i="1">
                <a:solidFill>
                  <a:srgbClr val="010202"/>
                </a:solidFill>
                <a:latin typeface="Times New Roman"/>
                <a:cs typeface="Times New Roman"/>
              </a:rPr>
              <a:t> </a:t>
            </a:r>
            <a:r>
              <a:rPr dirty="0" sz="1000" spc="-5">
                <a:solidFill>
                  <a:srgbClr val="010202"/>
                </a:solidFill>
                <a:latin typeface="Times New Roman"/>
                <a:cs typeface="Times New Roman"/>
              </a:rPr>
              <a:t>shows</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three</a:t>
            </a:r>
            <a:r>
              <a:rPr dirty="0" sz="1000" spc="175">
                <a:solidFill>
                  <a:srgbClr val="010202"/>
                </a:solidFill>
                <a:latin typeface="Times New Roman"/>
                <a:cs typeface="Times New Roman"/>
              </a:rPr>
              <a:t> </a:t>
            </a:r>
            <a:r>
              <a:rPr dirty="0" sz="1000" spc="-5">
                <a:solidFill>
                  <a:srgbClr val="010202"/>
                </a:solidFill>
                <a:latin typeface="Times New Roman"/>
                <a:cs typeface="Times New Roman"/>
              </a:rPr>
              <a:t>isobaric</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sections</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7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80">
                <a:solidFill>
                  <a:srgbClr val="010202"/>
                </a:solidFill>
                <a:latin typeface="Times New Roman"/>
                <a:cs typeface="Times New Roman"/>
              </a:rPr>
              <a:t> </a:t>
            </a:r>
            <a:r>
              <a:rPr dirty="0" sz="1000" spc="-5">
                <a:solidFill>
                  <a:srgbClr val="010202"/>
                </a:solidFill>
                <a:latin typeface="Times New Roman"/>
                <a:cs typeface="Times New Roman"/>
              </a:rPr>
              <a:t>redrawn</a:t>
            </a:r>
            <a:r>
              <a:rPr dirty="0" sz="1000" spc="180">
                <a:solidFill>
                  <a:srgbClr val="010202"/>
                </a:solidFill>
                <a:latin typeface="Times New Roman"/>
                <a:cs typeface="Times New Roman"/>
              </a:rPr>
              <a:t> </a:t>
            </a:r>
            <a:r>
              <a:rPr dirty="0" sz="1000" spc="-5">
                <a:solidFill>
                  <a:srgbClr val="010202"/>
                </a:solidFill>
                <a:latin typeface="Times New Roman"/>
                <a:cs typeface="Times New Roman"/>
              </a:rPr>
              <a:t>Fig.</a:t>
            </a:r>
            <a:r>
              <a:rPr dirty="0" sz="1000" spc="180">
                <a:solidFill>
                  <a:srgbClr val="010202"/>
                </a:solidFill>
                <a:latin typeface="Times New Roman"/>
                <a:cs typeface="Times New Roman"/>
              </a:rPr>
              <a:t> </a:t>
            </a:r>
            <a:r>
              <a:rPr dirty="0" sz="1000" spc="-5">
                <a:solidFill>
                  <a:srgbClr val="010202"/>
                </a:solidFill>
                <a:latin typeface="Times New Roman"/>
                <a:cs typeface="Times New Roman"/>
              </a:rPr>
              <a:t>7.8</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190">
                <a:solidFill>
                  <a:srgbClr val="010202"/>
                </a:solidFill>
                <a:latin typeface="Times New Roman"/>
                <a:cs typeface="Times New Roman"/>
              </a:rPr>
              <a:t> </a:t>
            </a:r>
            <a:r>
              <a:rPr dirty="0" sz="1000" i="1">
                <a:solidFill>
                  <a:srgbClr val="010202"/>
                </a:solidFill>
                <a:latin typeface="Times New Roman"/>
                <a:cs typeface="Times New Roman"/>
              </a:rPr>
              <a:t>P</a:t>
            </a:r>
            <a:r>
              <a:rPr dirty="0" baseline="-33333" sz="1125">
                <a:solidFill>
                  <a:srgbClr val="010202"/>
                </a:solidFill>
                <a:latin typeface="Times New Roman"/>
                <a:cs typeface="Times New Roman"/>
              </a:rPr>
              <a:t>1</a:t>
            </a:r>
            <a:r>
              <a:rPr dirty="0" sz="1000" i="1">
                <a:solidFill>
                  <a:srgbClr val="010202"/>
                </a:solidFill>
                <a:latin typeface="Times New Roman"/>
                <a:cs typeface="Times New Roman"/>
              </a:rPr>
              <a:t>&gt;P</a:t>
            </a:r>
            <a:r>
              <a:rPr dirty="0" baseline="-33333" sz="1125">
                <a:solidFill>
                  <a:srgbClr val="010202"/>
                </a:solidFill>
                <a:latin typeface="Times New Roman"/>
                <a:cs typeface="Times New Roman"/>
              </a:rPr>
              <a:t>triple </a:t>
            </a:r>
            <a:r>
              <a:rPr dirty="0" baseline="-33333" sz="1125" spc="82">
                <a:solidFill>
                  <a:srgbClr val="010202"/>
                </a:solidFill>
                <a:latin typeface="Times New Roman"/>
                <a:cs typeface="Times New Roman"/>
              </a:rPr>
              <a:t> </a:t>
            </a:r>
            <a:r>
              <a:rPr dirty="0" baseline="-33333" sz="1125">
                <a:solidFill>
                  <a:srgbClr val="010202"/>
                </a:solidFill>
                <a:latin typeface="Times New Roman"/>
                <a:cs typeface="Times New Roman"/>
              </a:rPr>
              <a:t>point</a:t>
            </a:r>
            <a:r>
              <a:rPr dirty="0" sz="1000">
                <a:solidFill>
                  <a:srgbClr val="010202"/>
                </a:solidFill>
                <a:latin typeface="Times New Roman"/>
                <a:cs typeface="Times New Roman"/>
              </a:rPr>
              <a:t>.</a:t>
            </a:r>
            <a:endParaRPr sz="1000">
              <a:latin typeface="Times New Roman"/>
              <a:cs typeface="Times New Roman"/>
            </a:endParaRPr>
          </a:p>
          <a:p>
            <a:pPr marL="55880">
              <a:lnSpc>
                <a:spcPts val="955"/>
              </a:lnSpc>
              <a:spcBef>
                <a:spcPts val="640"/>
              </a:spcBef>
              <a:tabLst>
                <a:tab pos="770890" algn="l"/>
                <a:tab pos="1778635" algn="l"/>
              </a:tabLst>
            </a:pPr>
            <a:r>
              <a:rPr dirty="0" sz="1000" i="1">
                <a:solidFill>
                  <a:srgbClr val="010202"/>
                </a:solidFill>
                <a:latin typeface="Times New Roman"/>
                <a:cs typeface="Times New Roman"/>
              </a:rPr>
              <a:t>P</a:t>
            </a:r>
            <a:r>
              <a:rPr dirty="0" sz="1000" spc="114" i="1">
                <a:solidFill>
                  <a:srgbClr val="010202"/>
                </a:solidFill>
                <a:latin typeface="Times New Roman"/>
                <a:cs typeface="Times New Roman"/>
              </a:rPr>
              <a:t> </a:t>
            </a:r>
            <a:r>
              <a:rPr dirty="0" sz="1000">
                <a:solidFill>
                  <a:srgbClr val="010202"/>
                </a:solidFill>
                <a:latin typeface="Times New Roman"/>
                <a:cs typeface="Times New Roman"/>
              </a:rPr>
              <a:t>=</a:t>
            </a:r>
            <a:r>
              <a:rPr dirty="0" sz="1000" i="1">
                <a:solidFill>
                  <a:srgbClr val="010202"/>
                </a:solidFill>
                <a:latin typeface="Times New Roman"/>
                <a:cs typeface="Times New Roman"/>
              </a:rPr>
              <a:t>P	</a:t>
            </a:r>
            <a:r>
              <a:rPr dirty="0" sz="1000">
                <a:solidFill>
                  <a:srgbClr val="010202"/>
                </a:solidFill>
                <a:latin typeface="Times New Roman"/>
                <a:cs typeface="Times New Roman"/>
              </a:rPr>
              <a:t>, and</a:t>
            </a:r>
            <a:r>
              <a:rPr dirty="0" sz="1000" spc="140">
                <a:solidFill>
                  <a:srgbClr val="010202"/>
                </a:solidFill>
                <a:latin typeface="Times New Roman"/>
                <a:cs typeface="Times New Roman"/>
              </a:rPr>
              <a:t> </a:t>
            </a:r>
            <a:r>
              <a:rPr dirty="0" sz="1000" i="1">
                <a:solidFill>
                  <a:srgbClr val="010202"/>
                </a:solidFill>
                <a:latin typeface="Times New Roman"/>
                <a:cs typeface="Times New Roman"/>
              </a:rPr>
              <a:t>P</a:t>
            </a:r>
            <a:r>
              <a:rPr dirty="0" sz="1000" spc="114" i="1">
                <a:solidFill>
                  <a:srgbClr val="010202"/>
                </a:solidFill>
                <a:latin typeface="Times New Roman"/>
                <a:cs typeface="Times New Roman"/>
              </a:rPr>
              <a:t> </a:t>
            </a:r>
            <a:r>
              <a:rPr dirty="0" baseline="33333" sz="1125" spc="7" i="1">
                <a:solidFill>
                  <a:srgbClr val="010202"/>
                </a:solidFill>
                <a:latin typeface="Times New Roman"/>
                <a:cs typeface="Times New Roman"/>
              </a:rPr>
              <a:t>&lt;</a:t>
            </a:r>
            <a:r>
              <a:rPr dirty="0" sz="1000" spc="5" i="1">
                <a:solidFill>
                  <a:srgbClr val="010202"/>
                </a:solidFill>
                <a:latin typeface="Times New Roman"/>
                <a:cs typeface="Times New Roman"/>
              </a:rPr>
              <a:t>P	</a:t>
            </a:r>
            <a:r>
              <a:rPr dirty="0" sz="1000">
                <a:solidFill>
                  <a:srgbClr val="010202"/>
                </a:solidFill>
                <a:latin typeface="Times New Roman"/>
                <a:cs typeface="Times New Roman"/>
              </a:rPr>
              <a:t>,</a:t>
            </a:r>
            <a:r>
              <a:rPr dirty="0" sz="1000" spc="60">
                <a:solidFill>
                  <a:srgbClr val="010202"/>
                </a:solidFill>
                <a:latin typeface="Times New Roman"/>
                <a:cs typeface="Times New Roman"/>
              </a:rPr>
              <a:t> </a:t>
            </a:r>
            <a:r>
              <a:rPr dirty="0" sz="1000">
                <a:solidFill>
                  <a:srgbClr val="010202"/>
                </a:solidFill>
                <a:latin typeface="Times New Roman"/>
                <a:cs typeface="Times New Roman"/>
              </a:rPr>
              <a:t>and</a:t>
            </a:r>
            <a:r>
              <a:rPr dirty="0" sz="1000" spc="65">
                <a:solidFill>
                  <a:srgbClr val="010202"/>
                </a:solidFill>
                <a:latin typeface="Times New Roman"/>
                <a:cs typeface="Times New Roman"/>
              </a:rPr>
              <a:t> </a:t>
            </a:r>
            <a:r>
              <a:rPr dirty="0" sz="1000">
                <a:solidFill>
                  <a:srgbClr val="010202"/>
                </a:solidFill>
                <a:latin typeface="Times New Roman"/>
                <a:cs typeface="Times New Roman"/>
              </a:rPr>
              <a:t>Fig.</a:t>
            </a:r>
            <a:r>
              <a:rPr dirty="0" sz="1000" spc="60">
                <a:solidFill>
                  <a:srgbClr val="010202"/>
                </a:solidFill>
                <a:latin typeface="Times New Roman"/>
                <a:cs typeface="Times New Roman"/>
              </a:rPr>
              <a:t> </a:t>
            </a:r>
            <a:r>
              <a:rPr dirty="0" sz="1000">
                <a:solidFill>
                  <a:srgbClr val="010202"/>
                </a:solidFill>
                <a:latin typeface="Times New Roman"/>
                <a:cs typeface="Times New Roman"/>
              </a:rPr>
              <a:t>7.12</a:t>
            </a:r>
            <a:r>
              <a:rPr dirty="0" sz="1000" i="1">
                <a:solidFill>
                  <a:srgbClr val="010202"/>
                </a:solidFill>
                <a:latin typeface="Times New Roman"/>
                <a:cs typeface="Times New Roman"/>
              </a:rPr>
              <a:t>b</a:t>
            </a:r>
            <a:r>
              <a:rPr dirty="0" sz="1000" spc="65" i="1">
                <a:solidFill>
                  <a:srgbClr val="010202"/>
                </a:solidFill>
                <a:latin typeface="Times New Roman"/>
                <a:cs typeface="Times New Roman"/>
              </a:rPr>
              <a:t> </a:t>
            </a:r>
            <a:r>
              <a:rPr dirty="0" sz="1000" spc="-5">
                <a:solidFill>
                  <a:srgbClr val="010202"/>
                </a:solidFill>
                <a:latin typeface="Times New Roman"/>
                <a:cs typeface="Times New Roman"/>
              </a:rPr>
              <a:t>shows</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three</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isothermal</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sections</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the</a:t>
            </a:r>
            <a:endParaRPr sz="1000">
              <a:latin typeface="Times New Roman"/>
              <a:cs typeface="Times New Roman"/>
            </a:endParaRPr>
          </a:p>
          <a:p>
            <a:pPr marL="131445">
              <a:lnSpc>
                <a:spcPts val="635"/>
              </a:lnSpc>
              <a:tabLst>
                <a:tab pos="327660" algn="l"/>
                <a:tab pos="1143635" algn="l"/>
                <a:tab pos="1334770" algn="l"/>
              </a:tabLst>
            </a:pPr>
            <a:r>
              <a:rPr dirty="0" sz="750" spc="10">
                <a:solidFill>
                  <a:srgbClr val="010202"/>
                </a:solidFill>
                <a:latin typeface="Times New Roman"/>
                <a:cs typeface="Times New Roman"/>
              </a:rPr>
              <a:t>2	</a:t>
            </a:r>
            <a:r>
              <a:rPr dirty="0" sz="750">
                <a:solidFill>
                  <a:srgbClr val="010202"/>
                </a:solidFill>
                <a:latin typeface="Times New Roman"/>
                <a:cs typeface="Times New Roman"/>
              </a:rPr>
              <a:t>triple</a:t>
            </a:r>
            <a:r>
              <a:rPr dirty="0" sz="750" spc="90">
                <a:solidFill>
                  <a:srgbClr val="010202"/>
                </a:solidFill>
                <a:latin typeface="Times New Roman"/>
                <a:cs typeface="Times New Roman"/>
              </a:rPr>
              <a:t> </a:t>
            </a:r>
            <a:r>
              <a:rPr dirty="0" sz="750" spc="5">
                <a:solidFill>
                  <a:srgbClr val="010202"/>
                </a:solidFill>
                <a:latin typeface="Times New Roman"/>
                <a:cs typeface="Times New Roman"/>
              </a:rPr>
              <a:t>point	</a:t>
            </a:r>
            <a:r>
              <a:rPr dirty="0" sz="750" spc="10">
                <a:solidFill>
                  <a:srgbClr val="010202"/>
                </a:solidFill>
                <a:latin typeface="Times New Roman"/>
                <a:cs typeface="Times New Roman"/>
              </a:rPr>
              <a:t>3	</a:t>
            </a:r>
            <a:r>
              <a:rPr dirty="0" sz="750">
                <a:solidFill>
                  <a:srgbClr val="010202"/>
                </a:solidFill>
                <a:latin typeface="Times New Roman"/>
                <a:cs typeface="Times New Roman"/>
              </a:rPr>
              <a:t>triple</a:t>
            </a:r>
            <a:r>
              <a:rPr dirty="0" sz="750" spc="80">
                <a:solidFill>
                  <a:srgbClr val="010202"/>
                </a:solidFill>
                <a:latin typeface="Times New Roman"/>
                <a:cs typeface="Times New Roman"/>
              </a:rPr>
              <a:t> </a:t>
            </a:r>
            <a:r>
              <a:rPr dirty="0" sz="750" spc="5">
                <a:solidFill>
                  <a:srgbClr val="010202"/>
                </a:solidFill>
                <a:latin typeface="Times New Roman"/>
                <a:cs typeface="Times New Roman"/>
              </a:rPr>
              <a:t>point</a:t>
            </a:r>
            <a:endParaRPr sz="750">
              <a:latin typeface="Times New Roman"/>
              <a:cs typeface="Times New Roman"/>
            </a:endParaRPr>
          </a:p>
          <a:p>
            <a:pPr marL="55880">
              <a:lnSpc>
                <a:spcPts val="1185"/>
              </a:lnSpc>
            </a:pPr>
            <a:r>
              <a:rPr dirty="0" sz="1000">
                <a:solidFill>
                  <a:srgbClr val="010202"/>
                </a:solidFill>
                <a:latin typeface="Times New Roman"/>
                <a:cs typeface="Times New Roman"/>
              </a:rPr>
              <a:t>redrawn</a:t>
            </a:r>
            <a:r>
              <a:rPr dirty="0" sz="1000" spc="25">
                <a:solidFill>
                  <a:srgbClr val="010202"/>
                </a:solidFill>
                <a:latin typeface="Times New Roman"/>
                <a:cs typeface="Times New Roman"/>
              </a:rPr>
              <a:t> </a:t>
            </a:r>
            <a:r>
              <a:rPr dirty="0" sz="1000">
                <a:solidFill>
                  <a:srgbClr val="010202"/>
                </a:solidFill>
                <a:latin typeface="Times New Roman"/>
                <a:cs typeface="Times New Roman"/>
              </a:rPr>
              <a:t>Fig.</a:t>
            </a:r>
            <a:r>
              <a:rPr dirty="0" sz="1000" spc="25">
                <a:solidFill>
                  <a:srgbClr val="010202"/>
                </a:solidFill>
                <a:latin typeface="Times New Roman"/>
                <a:cs typeface="Times New Roman"/>
              </a:rPr>
              <a:t> </a:t>
            </a:r>
            <a:r>
              <a:rPr dirty="0" sz="1000">
                <a:solidFill>
                  <a:srgbClr val="010202"/>
                </a:solidFill>
                <a:latin typeface="Times New Roman"/>
                <a:cs typeface="Times New Roman"/>
              </a:rPr>
              <a:t>7.8</a:t>
            </a:r>
            <a:r>
              <a:rPr dirty="0" sz="1000" spc="25">
                <a:solidFill>
                  <a:srgbClr val="010202"/>
                </a:solidFill>
                <a:latin typeface="Times New Roman"/>
                <a:cs typeface="Times New Roman"/>
              </a:rPr>
              <a:t> </a:t>
            </a:r>
            <a:r>
              <a:rPr dirty="0" sz="1000">
                <a:solidFill>
                  <a:srgbClr val="010202"/>
                </a:solidFill>
                <a:latin typeface="Times New Roman"/>
                <a:cs typeface="Times New Roman"/>
              </a:rPr>
              <a:t>at</a:t>
            </a:r>
            <a:r>
              <a:rPr dirty="0" sz="1000" spc="25">
                <a:solidFill>
                  <a:srgbClr val="010202"/>
                </a:solidFill>
                <a:latin typeface="Times New Roman"/>
                <a:cs typeface="Times New Roman"/>
              </a:rPr>
              <a:t>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1</a:t>
            </a:r>
            <a:r>
              <a:rPr dirty="0" sz="1000" i="1">
                <a:solidFill>
                  <a:srgbClr val="010202"/>
                </a:solidFill>
                <a:latin typeface="Times New Roman"/>
                <a:cs typeface="Times New Roman"/>
              </a:rPr>
              <a:t>&lt;T</a:t>
            </a:r>
            <a:r>
              <a:rPr dirty="0" baseline="-33333" sz="1125">
                <a:solidFill>
                  <a:srgbClr val="010202"/>
                </a:solidFill>
                <a:latin typeface="Times New Roman"/>
                <a:cs typeface="Times New Roman"/>
              </a:rPr>
              <a:t>triple</a:t>
            </a:r>
            <a:r>
              <a:rPr dirty="0" baseline="-33333" sz="1125" spc="52">
                <a:solidFill>
                  <a:srgbClr val="010202"/>
                </a:solidFill>
                <a:latin typeface="Times New Roman"/>
                <a:cs typeface="Times New Roman"/>
              </a:rPr>
              <a:t> </a:t>
            </a:r>
            <a:r>
              <a:rPr dirty="0" baseline="-33333" sz="1125" spc="7">
                <a:solidFill>
                  <a:srgbClr val="010202"/>
                </a:solidFill>
                <a:latin typeface="Times New Roman"/>
                <a:cs typeface="Times New Roman"/>
              </a:rPr>
              <a:t>point</a:t>
            </a:r>
            <a:r>
              <a:rPr dirty="0" sz="1000" spc="5">
                <a:solidFill>
                  <a:srgbClr val="010202"/>
                </a:solidFill>
                <a:latin typeface="Times New Roman"/>
                <a:cs typeface="Times New Roman"/>
              </a:rPr>
              <a:t>,</a:t>
            </a:r>
            <a:r>
              <a:rPr dirty="0" sz="1000" spc="30">
                <a:solidFill>
                  <a:srgbClr val="010202"/>
                </a:solidFill>
                <a:latin typeface="Times New Roman"/>
                <a:cs typeface="Times New Roman"/>
              </a:rPr>
              <a:t>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triple</a:t>
            </a:r>
            <a:r>
              <a:rPr dirty="0" baseline="-33333" sz="1125" spc="52">
                <a:solidFill>
                  <a:srgbClr val="010202"/>
                </a:solidFill>
                <a:latin typeface="Times New Roman"/>
                <a:cs typeface="Times New Roman"/>
              </a:rPr>
              <a:t> </a:t>
            </a:r>
            <a:r>
              <a:rPr dirty="0" baseline="-33333" sz="1125" spc="7">
                <a:solidFill>
                  <a:srgbClr val="010202"/>
                </a:solidFill>
                <a:latin typeface="Times New Roman"/>
                <a:cs typeface="Times New Roman"/>
              </a:rPr>
              <a:t>point</a:t>
            </a:r>
            <a:r>
              <a:rPr dirty="0" sz="1000" spc="5">
                <a:solidFill>
                  <a:srgbClr val="010202"/>
                </a:solidFill>
                <a:latin typeface="Times New Roman"/>
                <a:cs typeface="Times New Roman"/>
              </a:rPr>
              <a:t>,</a:t>
            </a:r>
            <a:r>
              <a:rPr dirty="0" sz="1000" spc="25">
                <a:solidFill>
                  <a:srgbClr val="010202"/>
                </a:solidFill>
                <a:latin typeface="Times New Roman"/>
                <a:cs typeface="Times New Roman"/>
              </a:rPr>
              <a:t>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3</a:t>
            </a:r>
            <a:r>
              <a:rPr dirty="0" sz="1000" i="1">
                <a:solidFill>
                  <a:srgbClr val="010202"/>
                </a:solidFill>
                <a:latin typeface="Times New Roman"/>
                <a:cs typeface="Times New Roman"/>
              </a:rPr>
              <a:t>&gt;T</a:t>
            </a:r>
            <a:r>
              <a:rPr dirty="0" baseline="-33333" sz="1125">
                <a:solidFill>
                  <a:srgbClr val="010202"/>
                </a:solidFill>
                <a:latin typeface="Times New Roman"/>
                <a:cs typeface="Times New Roman"/>
              </a:rPr>
              <a:t>triple</a:t>
            </a:r>
            <a:r>
              <a:rPr dirty="0" baseline="-33333" sz="1125" spc="52">
                <a:solidFill>
                  <a:srgbClr val="010202"/>
                </a:solidFill>
                <a:latin typeface="Times New Roman"/>
                <a:cs typeface="Times New Roman"/>
              </a:rPr>
              <a:t> </a:t>
            </a:r>
            <a:r>
              <a:rPr dirty="0" baseline="-33333" sz="1125" spc="7">
                <a:solidFill>
                  <a:srgbClr val="010202"/>
                </a:solidFill>
                <a:latin typeface="Times New Roman"/>
                <a:cs typeface="Times New Roman"/>
              </a:rPr>
              <a:t>point</a:t>
            </a:r>
            <a:r>
              <a:rPr dirty="0" sz="1000" spc="5">
                <a:solidFill>
                  <a:srgbClr val="010202"/>
                </a:solidFill>
                <a:latin typeface="Times New Roman"/>
                <a:cs typeface="Times New Roman"/>
              </a:rPr>
              <a:t>.</a:t>
            </a:r>
            <a:r>
              <a:rPr dirty="0" sz="1000" spc="25">
                <a:solidFill>
                  <a:srgbClr val="010202"/>
                </a:solidFill>
                <a:latin typeface="Times New Roman"/>
                <a:cs typeface="Times New Roman"/>
              </a:rPr>
              <a:t> </a:t>
            </a:r>
            <a:r>
              <a:rPr dirty="0" sz="1000">
                <a:solidFill>
                  <a:srgbClr val="010202"/>
                </a:solidFill>
                <a:latin typeface="Times New Roman"/>
                <a:cs typeface="Times New Roman"/>
              </a:rPr>
              <a:t>In</a:t>
            </a:r>
            <a:r>
              <a:rPr dirty="0" sz="1000" spc="30">
                <a:solidFill>
                  <a:srgbClr val="010202"/>
                </a:solidFill>
                <a:latin typeface="Times New Roman"/>
                <a:cs typeface="Times New Roman"/>
              </a:rPr>
              <a:t> </a:t>
            </a:r>
            <a:r>
              <a:rPr dirty="0" sz="1000">
                <a:solidFill>
                  <a:srgbClr val="010202"/>
                </a:solidFill>
                <a:latin typeface="Times New Roman"/>
                <a:cs typeface="Times New Roman"/>
              </a:rPr>
              <a:t>Fig.</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7.12</a:t>
            </a:r>
            <a:r>
              <a:rPr dirty="0" sz="1000" spc="-5" i="1">
                <a:solidFill>
                  <a:srgbClr val="010202"/>
                </a:solidFill>
                <a:latin typeface="Times New Roman"/>
                <a:cs typeface="Times New Roman"/>
              </a:rPr>
              <a:t>a,</a:t>
            </a:r>
            <a:r>
              <a:rPr dirty="0" sz="1000" spc="25" i="1">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slopes</a:t>
            </a:r>
            <a:endParaRPr sz="1000">
              <a:latin typeface="Times New Roman"/>
              <a:cs typeface="Times New Roman"/>
            </a:endParaRPr>
          </a:p>
          <a:p>
            <a:pPr marL="55880" marR="43180">
              <a:lnSpc>
                <a:spcPct val="100000"/>
              </a:lnSpc>
              <a:spcBef>
                <a:spcPts val="370"/>
              </a:spcBef>
            </a:pPr>
            <a:r>
              <a:rPr dirty="0" sz="1000" spc="-5">
                <a:solidFill>
                  <a:srgbClr val="010202"/>
                </a:solidFill>
                <a:latin typeface="Times New Roman"/>
                <a:cs typeface="Times New Roman"/>
              </a:rPr>
              <a:t>of the lines in any isobaric section increase negatively in the order solid, liquid, </a:t>
            </a:r>
            <a:r>
              <a:rPr dirty="0" sz="1000" spc="-15">
                <a:solidFill>
                  <a:srgbClr val="010202"/>
                </a:solidFill>
                <a:latin typeface="Times New Roman"/>
                <a:cs typeface="Times New Roman"/>
              </a:rPr>
              <a:t>vapor, </a:t>
            </a:r>
            <a:r>
              <a:rPr dirty="0" sz="1000" spc="-5">
                <a:solidFill>
                  <a:srgbClr val="010202"/>
                </a:solidFill>
                <a:latin typeface="Times New Roman"/>
                <a:cs typeface="Times New Roman"/>
              </a:rPr>
              <a:t>in  </a:t>
            </a:r>
            <a:r>
              <a:rPr dirty="0" sz="1000">
                <a:solidFill>
                  <a:srgbClr val="010202"/>
                </a:solidFill>
                <a:latin typeface="Times New Roman"/>
                <a:cs typeface="Times New Roman"/>
              </a:rPr>
              <a:t>accordance</a:t>
            </a:r>
            <a:r>
              <a:rPr dirty="0" sz="1000" spc="30">
                <a:solidFill>
                  <a:srgbClr val="010202"/>
                </a:solidFill>
                <a:latin typeface="Times New Roman"/>
                <a:cs typeface="Times New Roman"/>
              </a:rPr>
              <a:t> </a:t>
            </a:r>
            <a:r>
              <a:rPr dirty="0" sz="1000">
                <a:solidFill>
                  <a:srgbClr val="010202"/>
                </a:solidFill>
                <a:latin typeface="Times New Roman"/>
                <a:cs typeface="Times New Roman"/>
              </a:rPr>
              <a:t>with</a:t>
            </a:r>
            <a:r>
              <a:rPr dirty="0" sz="1000" spc="30">
                <a:solidFill>
                  <a:srgbClr val="010202"/>
                </a:solidFill>
                <a:latin typeface="Times New Roman"/>
                <a:cs typeface="Times New Roman"/>
              </a:rPr>
              <a:t> </a:t>
            </a:r>
            <a:r>
              <a:rPr dirty="0" sz="1000">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a:solidFill>
                  <a:srgbClr val="010202"/>
                </a:solidFill>
                <a:latin typeface="Times New Roman"/>
                <a:cs typeface="Times New Roman"/>
              </a:rPr>
              <a:t>fact</a:t>
            </a:r>
            <a:r>
              <a:rPr dirty="0" sz="1000" spc="30">
                <a:solidFill>
                  <a:srgbClr val="010202"/>
                </a:solidFill>
                <a:latin typeface="Times New Roman"/>
                <a:cs typeface="Times New Roman"/>
              </a:rPr>
              <a:t> </a:t>
            </a:r>
            <a:r>
              <a:rPr dirty="0" sz="1000">
                <a:solidFill>
                  <a:srgbClr val="010202"/>
                </a:solidFill>
                <a:latin typeface="Times New Roman"/>
                <a:cs typeface="Times New Roman"/>
              </a:rPr>
              <a:t>that</a:t>
            </a:r>
            <a:r>
              <a:rPr dirty="0" sz="1000" spc="25">
                <a:solidFill>
                  <a:srgbClr val="010202"/>
                </a:solidFill>
                <a:latin typeface="Times New Roman"/>
                <a:cs typeface="Times New Roman"/>
              </a:rPr>
              <a:t> </a:t>
            </a:r>
            <a:r>
              <a:rPr dirty="0" sz="1000" i="1">
                <a:solidFill>
                  <a:srgbClr val="010202"/>
                </a:solidFill>
                <a:latin typeface="Times New Roman"/>
                <a:cs typeface="Times New Roman"/>
              </a:rPr>
              <a:t>S</a:t>
            </a:r>
            <a:r>
              <a:rPr dirty="0" baseline="-33333" sz="1125" i="1">
                <a:solidFill>
                  <a:srgbClr val="010202"/>
                </a:solidFill>
                <a:latin typeface="Times New Roman"/>
                <a:cs typeface="Times New Roman"/>
              </a:rPr>
              <a:t>(s)</a:t>
            </a:r>
            <a:r>
              <a:rPr dirty="0" sz="1000" i="1">
                <a:solidFill>
                  <a:srgbClr val="010202"/>
                </a:solidFill>
                <a:latin typeface="Times New Roman"/>
                <a:cs typeface="Times New Roman"/>
              </a:rPr>
              <a:t>&lt;S</a:t>
            </a:r>
            <a:r>
              <a:rPr dirty="0" baseline="-33333" sz="1125" i="1">
                <a:solidFill>
                  <a:srgbClr val="010202"/>
                </a:solidFill>
                <a:latin typeface="Times New Roman"/>
                <a:cs typeface="Times New Roman"/>
              </a:rPr>
              <a:t>(l)</a:t>
            </a:r>
            <a:r>
              <a:rPr dirty="0" sz="1000">
                <a:solidFill>
                  <a:srgbClr val="010202"/>
                </a:solidFill>
                <a:latin typeface="Times New Roman"/>
                <a:cs typeface="Times New Roman"/>
              </a:rPr>
              <a:t>&lt;</a:t>
            </a:r>
            <a:r>
              <a:rPr dirty="0" sz="1000" i="1">
                <a:solidFill>
                  <a:srgbClr val="010202"/>
                </a:solidFill>
                <a:latin typeface="Times New Roman"/>
                <a:cs typeface="Times New Roman"/>
              </a:rPr>
              <a:t>S</a:t>
            </a:r>
            <a:r>
              <a:rPr dirty="0" baseline="-33333" sz="1125" i="1">
                <a:solidFill>
                  <a:srgbClr val="010202"/>
                </a:solidFill>
                <a:latin typeface="Times New Roman"/>
                <a:cs typeface="Times New Roman"/>
              </a:rPr>
              <a:t>(v)</a:t>
            </a:r>
            <a:r>
              <a:rPr dirty="0" sz="1000">
                <a:solidFill>
                  <a:srgbClr val="010202"/>
                </a:solidFill>
                <a:latin typeface="Times New Roman"/>
                <a:cs typeface="Times New Roman"/>
              </a:rPr>
              <a:t>.</a:t>
            </a:r>
            <a:r>
              <a:rPr dirty="0" sz="1000" spc="30">
                <a:solidFill>
                  <a:srgbClr val="010202"/>
                </a:solidFill>
                <a:latin typeface="Times New Roman"/>
                <a:cs typeface="Times New Roman"/>
              </a:rPr>
              <a:t> </a:t>
            </a:r>
            <a:r>
              <a:rPr dirty="0" sz="1000" spc="-10">
                <a:solidFill>
                  <a:srgbClr val="010202"/>
                </a:solidFill>
                <a:latin typeface="Times New Roman"/>
                <a:cs typeface="Times New Roman"/>
              </a:rPr>
              <a:t>Similarly,</a:t>
            </a:r>
            <a:r>
              <a:rPr dirty="0" sz="1000" spc="30">
                <a:solidFill>
                  <a:srgbClr val="010202"/>
                </a:solidFill>
                <a:latin typeface="Times New Roman"/>
                <a:cs typeface="Times New Roman"/>
              </a:rPr>
              <a:t> </a:t>
            </a:r>
            <a:r>
              <a:rPr dirty="0" sz="1000">
                <a:solidFill>
                  <a:srgbClr val="010202"/>
                </a:solidFill>
                <a:latin typeface="Times New Roman"/>
                <a:cs typeface="Times New Roman"/>
              </a:rPr>
              <a:t>in</a:t>
            </a:r>
            <a:r>
              <a:rPr dirty="0" sz="1000" spc="30">
                <a:solidFill>
                  <a:srgbClr val="010202"/>
                </a:solidFill>
                <a:latin typeface="Times New Roman"/>
                <a:cs typeface="Times New Roman"/>
              </a:rPr>
              <a:t> </a:t>
            </a:r>
            <a:r>
              <a:rPr dirty="0" sz="1000">
                <a:solidFill>
                  <a:srgbClr val="010202"/>
                </a:solidFill>
                <a:latin typeface="Times New Roman"/>
                <a:cs typeface="Times New Roman"/>
              </a:rPr>
              <a:t>Fig.</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7.12</a:t>
            </a:r>
            <a:r>
              <a:rPr dirty="0" sz="1000" spc="-5" i="1">
                <a:solidFill>
                  <a:srgbClr val="010202"/>
                </a:solidFill>
                <a:latin typeface="Times New Roman"/>
                <a:cs typeface="Times New Roman"/>
              </a:rPr>
              <a:t>b</a:t>
            </a:r>
            <a:r>
              <a:rPr dirty="0" sz="1000" spc="35" i="1">
                <a:solidFill>
                  <a:srgbClr val="010202"/>
                </a:solidFill>
                <a:latin typeface="Times New Roman"/>
                <a:cs typeface="Times New Roman"/>
              </a:rPr>
              <a:t> </a:t>
            </a:r>
            <a:r>
              <a:rPr dirty="0" sz="1000">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a:solidFill>
                  <a:srgbClr val="010202"/>
                </a:solidFill>
                <a:latin typeface="Times New Roman"/>
                <a:cs typeface="Times New Roman"/>
              </a:rPr>
              <a:t>slopes</a:t>
            </a:r>
            <a:r>
              <a:rPr dirty="0" sz="1000" spc="30">
                <a:solidFill>
                  <a:srgbClr val="010202"/>
                </a:solidFill>
                <a:latin typeface="Times New Roman"/>
                <a:cs typeface="Times New Roman"/>
              </a:rPr>
              <a:t> </a:t>
            </a:r>
            <a:r>
              <a:rPr dirty="0" sz="1000">
                <a:solidFill>
                  <a:srgbClr val="010202"/>
                </a:solidFill>
                <a:latin typeface="Times New Roman"/>
                <a:cs typeface="Times New Roman"/>
              </a:rPr>
              <a:t>of</a:t>
            </a:r>
            <a:r>
              <a:rPr dirty="0" sz="1000" spc="30">
                <a:solidFill>
                  <a:srgbClr val="010202"/>
                </a:solidFill>
                <a:latin typeface="Times New Roman"/>
                <a:cs typeface="Times New Roman"/>
              </a:rPr>
              <a:t> </a:t>
            </a:r>
            <a:r>
              <a:rPr dirty="0" sz="1000">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lines</a:t>
            </a:r>
            <a:endParaRPr sz="1000">
              <a:latin typeface="Times New Roman"/>
              <a:cs typeface="Times New Roman"/>
            </a:endParaRPr>
          </a:p>
          <a:p>
            <a:pPr marL="50800" marR="48260">
              <a:lnSpc>
                <a:spcPct val="100000"/>
              </a:lnSpc>
              <a:spcBef>
                <a:spcPts val="380"/>
              </a:spcBef>
            </a:pPr>
            <a:r>
              <a:rPr dirty="0" sz="1000" spc="-5">
                <a:solidFill>
                  <a:srgbClr val="010202"/>
                </a:solidFill>
                <a:latin typeface="Times New Roman"/>
                <a:cs typeface="Times New Roman"/>
              </a:rPr>
              <a:t>in any isothermal section increase in the order liquid, solid, vapor in accordance with the  fact that, for </a:t>
            </a:r>
            <a:r>
              <a:rPr dirty="0" sz="1000">
                <a:solidFill>
                  <a:srgbClr val="010202"/>
                </a:solidFill>
                <a:latin typeface="Times New Roman"/>
                <a:cs typeface="Times New Roman"/>
              </a:rPr>
              <a:t>H</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a:t>
            </a:r>
            <a:r>
              <a:rPr dirty="0" sz="1000" spc="-10">
                <a:solidFill>
                  <a:srgbClr val="010202"/>
                </a:solidFill>
                <a:latin typeface="Times New Roman"/>
                <a:cs typeface="Times New Roman"/>
              </a:rPr>
              <a:t> </a:t>
            </a:r>
            <a:r>
              <a:rPr dirty="0" sz="1000" spc="-5" i="1">
                <a:solidFill>
                  <a:srgbClr val="010202"/>
                </a:solidFill>
                <a:latin typeface="Times New Roman"/>
                <a:cs typeface="Times New Roman"/>
              </a:rPr>
              <a:t>V</a:t>
            </a:r>
            <a:r>
              <a:rPr dirty="0" baseline="-33333" sz="1125" spc="-7" i="1">
                <a:solidFill>
                  <a:srgbClr val="010202"/>
                </a:solidFill>
                <a:latin typeface="Times New Roman"/>
                <a:cs typeface="Times New Roman"/>
              </a:rPr>
              <a:t>(l)</a:t>
            </a:r>
            <a:r>
              <a:rPr dirty="0" sz="1000" spc="-5">
                <a:solidFill>
                  <a:srgbClr val="010202"/>
                </a:solidFill>
                <a:latin typeface="Times New Roman"/>
                <a:cs typeface="Times New Roman"/>
              </a:rPr>
              <a:t>&lt;</a:t>
            </a:r>
            <a:r>
              <a:rPr dirty="0" sz="1000" spc="-5" i="1">
                <a:solidFill>
                  <a:srgbClr val="010202"/>
                </a:solidFill>
                <a:latin typeface="Times New Roman"/>
                <a:cs typeface="Times New Roman"/>
              </a:rPr>
              <a:t>V</a:t>
            </a:r>
            <a:r>
              <a:rPr dirty="0" baseline="-33333" sz="1125" spc="-7" i="1">
                <a:solidFill>
                  <a:srgbClr val="010202"/>
                </a:solidFill>
                <a:latin typeface="Times New Roman"/>
                <a:cs typeface="Times New Roman"/>
              </a:rPr>
              <a:t>(s)</a:t>
            </a:r>
            <a:r>
              <a:rPr dirty="0" sz="1000" spc="-5">
                <a:solidFill>
                  <a:srgbClr val="010202"/>
                </a:solidFill>
                <a:latin typeface="Times New Roman"/>
                <a:cs typeface="Times New Roman"/>
              </a:rPr>
              <a:t>&lt;</a:t>
            </a:r>
            <a:r>
              <a:rPr dirty="0" sz="1000" spc="-5" i="1">
                <a:solidFill>
                  <a:srgbClr val="010202"/>
                </a:solidFill>
                <a:latin typeface="Times New Roman"/>
                <a:cs typeface="Times New Roman"/>
              </a:rPr>
              <a:t>V</a:t>
            </a:r>
            <a:r>
              <a:rPr dirty="0" baseline="-33333" sz="1125" spc="-7" i="1">
                <a:solidFill>
                  <a:srgbClr val="010202"/>
                </a:solidFill>
                <a:latin typeface="Times New Roman"/>
                <a:cs typeface="Times New Roman"/>
              </a:rPr>
              <a:t>(v)</a:t>
            </a:r>
            <a:r>
              <a:rPr dirty="0" sz="1000" spc="-5">
                <a:solidFill>
                  <a:srgbClr val="010202"/>
                </a:solidFill>
                <a:latin typeface="Times New Roman"/>
                <a:cs typeface="Times New Roman"/>
              </a:rPr>
              <a:t>.</a:t>
            </a:r>
            <a:endParaRPr sz="1000">
              <a:latin typeface="Times New Roman"/>
              <a:cs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261514" y="403223"/>
            <a:ext cx="2780665"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Phase Equilibrium in a One-Component System</a:t>
            </a:r>
            <a:r>
              <a:rPr dirty="0" sz="1000" spc="155" i="1">
                <a:solidFill>
                  <a:srgbClr val="231F20"/>
                </a:solidFill>
                <a:latin typeface="Times New Roman"/>
                <a:cs typeface="Times New Roman"/>
              </a:rPr>
              <a:t> </a:t>
            </a:r>
            <a:r>
              <a:rPr dirty="0" sz="1000">
                <a:solidFill>
                  <a:srgbClr val="231F20"/>
                </a:solidFill>
                <a:latin typeface="Times New Roman"/>
                <a:cs typeface="Times New Roman"/>
              </a:rPr>
              <a:t>193</a:t>
            </a:r>
            <a:endParaRPr sz="1000">
              <a:latin typeface="Times New Roman"/>
              <a:cs typeface="Times New Roman"/>
            </a:endParaRPr>
          </a:p>
        </p:txBody>
      </p:sp>
      <p:sp>
        <p:nvSpPr>
          <p:cNvPr id="3" name="object 3"/>
          <p:cNvSpPr/>
          <p:nvPr/>
        </p:nvSpPr>
        <p:spPr>
          <a:xfrm>
            <a:off x="1733353" y="723644"/>
            <a:ext cx="1940318" cy="678548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802652" y="7536180"/>
            <a:ext cx="3763010" cy="635000"/>
          </a:xfrm>
          <a:prstGeom prst="rect">
            <a:avLst/>
          </a:prstGeom>
        </p:spPr>
        <p:txBody>
          <a:bodyPr wrap="square" lIns="0" tIns="12700" rIns="0" bIns="0" rtlCol="0" vert="horz">
            <a:spAutoFit/>
          </a:bodyPr>
          <a:lstStyle/>
          <a:p>
            <a:pPr marL="494665" marR="30480" indent="-457200">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7.12 </a:t>
            </a:r>
            <a:r>
              <a:rPr dirty="0" sz="1000" b="1" i="1">
                <a:solidFill>
                  <a:srgbClr val="010202"/>
                </a:solidFill>
                <a:latin typeface="Times New Roman"/>
                <a:cs typeface="Times New Roman"/>
              </a:rPr>
              <a:t>(a) </a:t>
            </a:r>
            <a:r>
              <a:rPr dirty="0" sz="1000">
                <a:solidFill>
                  <a:srgbClr val="010202"/>
                </a:solidFill>
                <a:latin typeface="Times New Roman"/>
                <a:cs typeface="Times New Roman"/>
              </a:rPr>
              <a:t>schematic representation of the constant-pressure  variations of the molar Gibbs free </a:t>
            </a:r>
            <a:r>
              <a:rPr dirty="0" sz="1000" spc="-5">
                <a:solidFill>
                  <a:srgbClr val="010202"/>
                </a:solidFill>
                <a:latin typeface="Times New Roman"/>
                <a:cs typeface="Times New Roman"/>
              </a:rPr>
              <a:t>energies </a:t>
            </a:r>
            <a:r>
              <a:rPr dirty="0" sz="1000">
                <a:solidFill>
                  <a:srgbClr val="010202"/>
                </a:solidFill>
                <a:latin typeface="Times New Roman"/>
                <a:cs typeface="Times New Roman"/>
              </a:rPr>
              <a:t>of solid, liquid,  and vapor H</a:t>
            </a:r>
            <a:r>
              <a:rPr dirty="0" baseline="-32407" sz="900">
                <a:solidFill>
                  <a:srgbClr val="010202"/>
                </a:solidFill>
                <a:latin typeface="Times New Roman"/>
                <a:cs typeface="Times New Roman"/>
              </a:rPr>
              <a:t>2</a:t>
            </a:r>
            <a:r>
              <a:rPr dirty="0" sz="1000">
                <a:solidFill>
                  <a:srgbClr val="010202"/>
                </a:solidFill>
                <a:latin typeface="Times New Roman"/>
                <a:cs typeface="Times New Roman"/>
              </a:rPr>
              <a:t>O at pressures above, at, and below the triple-  point</a:t>
            </a:r>
            <a:r>
              <a:rPr dirty="0" sz="1000" spc="-5">
                <a:solidFill>
                  <a:srgbClr val="010202"/>
                </a:solidFill>
                <a:latin typeface="Times New Roman"/>
                <a:cs typeface="Times New Roman"/>
              </a:rPr>
              <a:t> </a:t>
            </a:r>
            <a:r>
              <a:rPr dirty="0" sz="1000">
                <a:solidFill>
                  <a:srgbClr val="010202"/>
                </a:solidFill>
                <a:latin typeface="Times New Roman"/>
                <a:cs typeface="Times New Roman"/>
              </a:rPr>
              <a:t>pressure.</a:t>
            </a:r>
            <a:endParaRPr sz="1000">
              <a:latin typeface="Times New Roman"/>
              <a:cs typeface="Times New Roman"/>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194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txBox="1"/>
          <p:nvPr/>
        </p:nvSpPr>
        <p:spPr>
          <a:xfrm>
            <a:off x="1192119" y="7340598"/>
            <a:ext cx="3772535" cy="635000"/>
          </a:xfrm>
          <a:prstGeom prst="rect">
            <a:avLst/>
          </a:prstGeom>
        </p:spPr>
        <p:txBody>
          <a:bodyPr wrap="square" lIns="0" tIns="12700" rIns="0" bIns="0" rtlCol="0" vert="horz">
            <a:spAutoFit/>
          </a:bodyPr>
          <a:lstStyle/>
          <a:p>
            <a:pPr marL="495300" marR="30480" indent="-457200">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7.12 </a:t>
            </a:r>
            <a:r>
              <a:rPr dirty="0" sz="1000" b="1" i="1">
                <a:solidFill>
                  <a:srgbClr val="010202"/>
                </a:solidFill>
                <a:latin typeface="Times New Roman"/>
                <a:cs typeface="Times New Roman"/>
              </a:rPr>
              <a:t>(b) </a:t>
            </a:r>
            <a:r>
              <a:rPr dirty="0" sz="1000">
                <a:solidFill>
                  <a:srgbClr val="010202"/>
                </a:solidFill>
                <a:latin typeface="Times New Roman"/>
                <a:cs typeface="Times New Roman"/>
              </a:rPr>
              <a:t>Schematic representation of the constant-temperature  variations of the molar Gibbs free </a:t>
            </a:r>
            <a:r>
              <a:rPr dirty="0" sz="1000" spc="-5">
                <a:solidFill>
                  <a:srgbClr val="010202"/>
                </a:solidFill>
                <a:latin typeface="Times New Roman"/>
                <a:cs typeface="Times New Roman"/>
              </a:rPr>
              <a:t>energies </a:t>
            </a:r>
            <a:r>
              <a:rPr dirty="0" sz="1000">
                <a:solidFill>
                  <a:srgbClr val="010202"/>
                </a:solidFill>
                <a:latin typeface="Times New Roman"/>
                <a:cs typeface="Times New Roman"/>
              </a:rPr>
              <a:t>of solid, liquid,  and vapor H</a:t>
            </a:r>
            <a:r>
              <a:rPr dirty="0" baseline="-32407" sz="900">
                <a:solidFill>
                  <a:srgbClr val="010202"/>
                </a:solidFill>
                <a:latin typeface="Times New Roman"/>
                <a:cs typeface="Times New Roman"/>
              </a:rPr>
              <a:t>2</a:t>
            </a:r>
            <a:r>
              <a:rPr dirty="0" sz="1000">
                <a:solidFill>
                  <a:srgbClr val="010202"/>
                </a:solidFill>
                <a:latin typeface="Times New Roman"/>
                <a:cs typeface="Times New Roman"/>
              </a:rPr>
              <a:t>O at temperatures above, at, and below the triple-  point</a:t>
            </a:r>
            <a:r>
              <a:rPr dirty="0" sz="1000" spc="-5">
                <a:solidFill>
                  <a:srgbClr val="010202"/>
                </a:solidFill>
                <a:latin typeface="Times New Roman"/>
                <a:cs typeface="Times New Roman"/>
              </a:rPr>
              <a:t> </a:t>
            </a:r>
            <a:r>
              <a:rPr dirty="0" sz="1000">
                <a:solidFill>
                  <a:srgbClr val="010202"/>
                </a:solidFill>
                <a:latin typeface="Times New Roman"/>
                <a:cs typeface="Times New Roman"/>
              </a:rPr>
              <a:t>temperature.</a:t>
            </a:r>
            <a:endParaRPr sz="1000">
              <a:latin typeface="Times New Roman"/>
              <a:cs typeface="Times New Roman"/>
            </a:endParaRPr>
          </a:p>
        </p:txBody>
      </p:sp>
      <p:sp>
        <p:nvSpPr>
          <p:cNvPr id="4" name="object 4"/>
          <p:cNvSpPr/>
          <p:nvPr/>
        </p:nvSpPr>
        <p:spPr>
          <a:xfrm>
            <a:off x="1790473" y="696403"/>
            <a:ext cx="1934028" cy="6590730"/>
          </a:xfrm>
          <a:prstGeom prst="rect">
            <a:avLst/>
          </a:prstGeom>
          <a:blipFill>
            <a:blip r:embed="rId2" cstate="print"/>
            <a:stretch>
              <a:fillRect/>
            </a:stretch>
          </a:blipFill>
        </p:spPr>
        <p:txBody>
          <a:bodyPr wrap="square" lIns="0" tIns="0" rIns="0" bIns="0" rtlCol="0"/>
          <a:lstStyle/>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385" y="3208020"/>
            <a:ext cx="4599305" cy="3231515"/>
          </a:xfrm>
          <a:prstGeom prst="rect">
            <a:avLst/>
          </a:prstGeom>
        </p:spPr>
        <p:txBody>
          <a:bodyPr wrap="square" lIns="0" tIns="12700" rIns="0" bIns="0" rtlCol="0" vert="horz">
            <a:spAutoFit/>
          </a:bodyPr>
          <a:lstStyle/>
          <a:p>
            <a:pPr algn="just" marL="12700">
              <a:lnSpc>
                <a:spcPct val="100000"/>
              </a:lnSpc>
              <a:spcBef>
                <a:spcPts val="100"/>
              </a:spcBef>
            </a:pPr>
            <a:r>
              <a:rPr dirty="0" sz="1000" spc="-5">
                <a:solidFill>
                  <a:srgbClr val="010202"/>
                </a:solidFill>
                <a:latin typeface="Times New Roman"/>
                <a:cs typeface="Times New Roman"/>
              </a:rPr>
              <a:t>This expression is called the Gibbs phase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rule.</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000">
              <a:latin typeface="Times New Roman"/>
              <a:cs typeface="Times New Roman"/>
            </a:endParaRPr>
          </a:p>
          <a:p>
            <a:pPr marL="1386205">
              <a:lnSpc>
                <a:spcPct val="100000"/>
              </a:lnSpc>
            </a:pPr>
            <a:r>
              <a:rPr dirty="0" sz="1000" b="1">
                <a:solidFill>
                  <a:srgbClr val="010202"/>
                </a:solidFill>
                <a:latin typeface="Times New Roman"/>
                <a:cs typeface="Times New Roman"/>
              </a:rPr>
              <a:t>7.7 SOLID-SOLID</a:t>
            </a:r>
            <a:r>
              <a:rPr dirty="0" sz="1000" spc="-5" b="1">
                <a:solidFill>
                  <a:srgbClr val="010202"/>
                </a:solidFill>
                <a:latin typeface="Times New Roman"/>
                <a:cs typeface="Times New Roman"/>
              </a:rPr>
              <a:t> EQUILIBRIA</a:t>
            </a:r>
            <a:endParaRPr sz="1000">
              <a:latin typeface="Times New Roman"/>
              <a:cs typeface="Times New Roman"/>
            </a:endParaRPr>
          </a:p>
          <a:p>
            <a:pPr>
              <a:lnSpc>
                <a:spcPct val="100000"/>
              </a:lnSpc>
              <a:spcBef>
                <a:spcPts val="10"/>
              </a:spcBef>
            </a:pPr>
            <a:endParaRPr sz="1050">
              <a:latin typeface="Times New Roman"/>
              <a:cs typeface="Times New Roman"/>
            </a:endParaRPr>
          </a:p>
          <a:p>
            <a:pPr algn="just" marL="12700" marR="5080">
              <a:lnSpc>
                <a:spcPct val="100000"/>
              </a:lnSpc>
            </a:pPr>
            <a:r>
              <a:rPr dirty="0" sz="1000">
                <a:solidFill>
                  <a:srgbClr val="010202"/>
                </a:solidFill>
                <a:latin typeface="Times New Roman"/>
                <a:cs typeface="Times New Roman"/>
              </a:rPr>
              <a:t>Elements which can exist in more than one crystal form are said to exhibit </a:t>
            </a:r>
            <a:r>
              <a:rPr dirty="0" sz="1000" spc="-10">
                <a:solidFill>
                  <a:srgbClr val="010202"/>
                </a:solidFill>
                <a:latin typeface="Times New Roman"/>
                <a:cs typeface="Times New Roman"/>
              </a:rPr>
              <a:t>allotropy, </a:t>
            </a:r>
            <a:r>
              <a:rPr dirty="0" sz="1000">
                <a:solidFill>
                  <a:srgbClr val="010202"/>
                </a:solidFill>
                <a:latin typeface="Times New Roman"/>
                <a:cs typeface="Times New Roman"/>
              </a:rPr>
              <a:t>and  chemical compounds which can exist in more than one solid form are said to </a:t>
            </a:r>
            <a:r>
              <a:rPr dirty="0" sz="1000" spc="-5">
                <a:solidFill>
                  <a:srgbClr val="010202"/>
                </a:solidFill>
                <a:latin typeface="Times New Roman"/>
                <a:cs typeface="Times New Roman"/>
              </a:rPr>
              <a:t>exhibit  polymorphism. The variation of pressure with temperature required to maintain  </a:t>
            </a:r>
            <a:r>
              <a:rPr dirty="0" sz="1000">
                <a:solidFill>
                  <a:srgbClr val="010202"/>
                </a:solidFill>
                <a:latin typeface="Times New Roman"/>
                <a:cs typeface="Times New Roman"/>
              </a:rPr>
              <a:t>equilibrium between two solids is given by Eq. (7.10) in which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 </a:t>
            </a:r>
            <a:r>
              <a:rPr dirty="0" sz="1000">
                <a:solidFill>
                  <a:srgbClr val="010202"/>
                </a:solidFill>
                <a:latin typeface="Times New Roman"/>
                <a:cs typeface="Times New Roman"/>
              </a:rPr>
              <a:t>and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V </a:t>
            </a:r>
            <a:r>
              <a:rPr dirty="0" sz="1000" spc="-5">
                <a:solidFill>
                  <a:srgbClr val="010202"/>
                </a:solidFill>
                <a:latin typeface="Times New Roman"/>
                <a:cs typeface="Times New Roman"/>
              </a:rPr>
              <a:t>are the  </a:t>
            </a:r>
            <a:r>
              <a:rPr dirty="0" sz="1000">
                <a:solidFill>
                  <a:srgbClr val="010202"/>
                </a:solidFill>
                <a:latin typeface="Times New Roman"/>
                <a:cs typeface="Times New Roman"/>
              </a:rPr>
              <a:t>changes in the molar enthalpy and the molar volume for the change of state solid I </a:t>
            </a:r>
            <a:r>
              <a:rPr dirty="0" sz="1000" spc="-5">
                <a:solidFill>
                  <a:srgbClr val="010202"/>
                </a:solidFill>
                <a:latin typeface="Times New Roman"/>
                <a:cs typeface="Times New Roman"/>
              </a:rPr>
              <a:t>→  solid II. The phase diagram for iron at relatively low pressures is shown in Fig. 7.13. Iron  has body-centered crystal structures, the </a:t>
            </a:r>
            <a:r>
              <a:rPr dirty="0" sz="1000">
                <a:solidFill>
                  <a:srgbClr val="010202"/>
                </a:solidFill>
                <a:latin typeface="Times New Roman"/>
                <a:cs typeface="Times New Roman"/>
              </a:rPr>
              <a:t>a </a:t>
            </a:r>
            <a:r>
              <a:rPr dirty="0" sz="1000" spc="-5">
                <a:solidFill>
                  <a:srgbClr val="010202"/>
                </a:solidFill>
                <a:latin typeface="Times New Roman"/>
                <a:cs typeface="Times New Roman"/>
              </a:rPr>
              <a:t>and </a:t>
            </a:r>
            <a:r>
              <a:rPr dirty="0" sz="1000" spc="55">
                <a:solidFill>
                  <a:srgbClr val="010202"/>
                </a:solidFill>
                <a:latin typeface="Times New Roman"/>
                <a:cs typeface="Times New Roman"/>
              </a:rPr>
              <a:t>6 </a:t>
            </a:r>
            <a:r>
              <a:rPr dirty="0" sz="1000" spc="-5">
                <a:solidFill>
                  <a:srgbClr val="010202"/>
                </a:solidFill>
                <a:latin typeface="Times New Roman"/>
                <a:cs typeface="Times New Roman"/>
              </a:rPr>
              <a:t>phases, at, </a:t>
            </a:r>
            <a:r>
              <a:rPr dirty="0" sz="1000" spc="-10">
                <a:solidFill>
                  <a:srgbClr val="010202"/>
                </a:solidFill>
                <a:latin typeface="Times New Roman"/>
                <a:cs typeface="Times New Roman"/>
              </a:rPr>
              <a:t>respectively, </a:t>
            </a:r>
            <a:r>
              <a:rPr dirty="0" sz="1000" spc="-5">
                <a:solidFill>
                  <a:srgbClr val="010202"/>
                </a:solidFill>
                <a:latin typeface="Times New Roman"/>
                <a:cs typeface="Times New Roman"/>
              </a:rPr>
              <a:t>low and high  temperatures, and </a:t>
            </a:r>
            <a:r>
              <a:rPr dirty="0" sz="1000">
                <a:solidFill>
                  <a:srgbClr val="010202"/>
                </a:solidFill>
                <a:latin typeface="Times New Roman"/>
                <a:cs typeface="Times New Roman"/>
              </a:rPr>
              <a:t>a </a:t>
            </a:r>
            <a:r>
              <a:rPr dirty="0" sz="1000" spc="-5">
                <a:solidFill>
                  <a:srgbClr val="010202"/>
                </a:solidFill>
                <a:latin typeface="Times New Roman"/>
                <a:cs typeface="Times New Roman"/>
              </a:rPr>
              <a:t>face-centered crystal structure, the </a:t>
            </a:r>
            <a:r>
              <a:rPr dirty="0" sz="1000" spc="-40">
                <a:solidFill>
                  <a:srgbClr val="010202"/>
                </a:solidFill>
                <a:latin typeface="Times New Roman"/>
                <a:cs typeface="Times New Roman"/>
              </a:rPr>
              <a:t>μ </a:t>
            </a:r>
            <a:r>
              <a:rPr dirty="0" sz="1000" spc="-5">
                <a:solidFill>
                  <a:srgbClr val="010202"/>
                </a:solidFill>
                <a:latin typeface="Times New Roman"/>
                <a:cs typeface="Times New Roman"/>
              </a:rPr>
              <a:t>phase at intermediate  temperatures; Fig. 7.13 shows three triple points involving two condensed phases and the  vapor phase. As atoms in the face-centered crystal structure fill space more </a:t>
            </a:r>
            <a:r>
              <a:rPr dirty="0" sz="1000" spc="-10">
                <a:solidFill>
                  <a:srgbClr val="010202"/>
                </a:solidFill>
                <a:latin typeface="Times New Roman"/>
                <a:cs typeface="Times New Roman"/>
              </a:rPr>
              <a:t>efficiently  </a:t>
            </a:r>
            <a:r>
              <a:rPr dirty="0" sz="1000">
                <a:solidFill>
                  <a:srgbClr val="010202"/>
                </a:solidFill>
                <a:latin typeface="Times New Roman"/>
                <a:cs typeface="Times New Roman"/>
              </a:rPr>
              <a:t>than do atoms in the body-centered structure, the molar volume of </a:t>
            </a:r>
            <a:r>
              <a:rPr dirty="0" sz="1000" spc="-15">
                <a:solidFill>
                  <a:srgbClr val="010202"/>
                </a:solidFill>
                <a:latin typeface="Times New Roman"/>
                <a:cs typeface="Times New Roman"/>
              </a:rPr>
              <a:t>μ-Fe </a:t>
            </a:r>
            <a:r>
              <a:rPr dirty="0" sz="1000" spc="-5">
                <a:solidFill>
                  <a:srgbClr val="010202"/>
                </a:solidFill>
                <a:latin typeface="Times New Roman"/>
                <a:cs typeface="Times New Roman"/>
              </a:rPr>
              <a:t>is less than those  </a:t>
            </a:r>
            <a:r>
              <a:rPr dirty="0" sz="1000">
                <a:solidFill>
                  <a:srgbClr val="010202"/>
                </a:solidFill>
                <a:latin typeface="Times New Roman"/>
                <a:cs typeface="Times New Roman"/>
              </a:rPr>
              <a:t>of </a:t>
            </a:r>
            <a:r>
              <a:rPr dirty="0" sz="1000" spc="35">
                <a:solidFill>
                  <a:srgbClr val="010202"/>
                </a:solidFill>
                <a:latin typeface="Times New Roman"/>
                <a:cs typeface="Times New Roman"/>
              </a:rPr>
              <a:t>a-Fe </a:t>
            </a:r>
            <a:r>
              <a:rPr dirty="0" sz="1000" spc="-5">
                <a:solidFill>
                  <a:srgbClr val="010202"/>
                </a:solidFill>
                <a:latin typeface="Times New Roman"/>
                <a:cs typeface="Times New Roman"/>
              </a:rPr>
              <a:t>and </a:t>
            </a:r>
            <a:r>
              <a:rPr dirty="0" sz="1000" spc="5">
                <a:solidFill>
                  <a:srgbClr val="010202"/>
                </a:solidFill>
                <a:latin typeface="Times New Roman"/>
                <a:cs typeface="Times New Roman"/>
              </a:rPr>
              <a:t>6-Fe, </a:t>
            </a:r>
            <a:r>
              <a:rPr dirty="0" sz="1000" spc="-5">
                <a:solidFill>
                  <a:srgbClr val="010202"/>
                </a:solidFill>
                <a:latin typeface="Times New Roman"/>
                <a:cs typeface="Times New Roman"/>
              </a:rPr>
              <a:t>and </a:t>
            </a:r>
            <a:r>
              <a:rPr dirty="0" sz="1000" spc="-10">
                <a:solidFill>
                  <a:srgbClr val="010202"/>
                </a:solidFill>
                <a:latin typeface="Times New Roman"/>
                <a:cs typeface="Times New Roman"/>
              </a:rPr>
              <a:t>consequently, </a:t>
            </a:r>
            <a:r>
              <a:rPr dirty="0" sz="1000" spc="-5">
                <a:solidFill>
                  <a:srgbClr val="010202"/>
                </a:solidFill>
                <a:latin typeface="Times New Roman"/>
                <a:cs typeface="Times New Roman"/>
              </a:rPr>
              <a:t>the line for equilibrium between </a:t>
            </a:r>
            <a:r>
              <a:rPr dirty="0" sz="1000">
                <a:solidFill>
                  <a:srgbClr val="010202"/>
                </a:solidFill>
                <a:latin typeface="Times New Roman"/>
                <a:cs typeface="Times New Roman"/>
              </a:rPr>
              <a:t>a </a:t>
            </a:r>
            <a:r>
              <a:rPr dirty="0" sz="1000" spc="-5">
                <a:solidFill>
                  <a:srgbClr val="010202"/>
                </a:solidFill>
                <a:latin typeface="Times New Roman"/>
                <a:cs typeface="Times New Roman"/>
              </a:rPr>
              <a:t>and </a:t>
            </a:r>
            <a:r>
              <a:rPr dirty="0" sz="1000" spc="-40">
                <a:solidFill>
                  <a:srgbClr val="010202"/>
                </a:solidFill>
                <a:latin typeface="Times New Roman"/>
                <a:cs typeface="Times New Roman"/>
              </a:rPr>
              <a:t>μ </a:t>
            </a:r>
            <a:r>
              <a:rPr dirty="0" sz="1000">
                <a:solidFill>
                  <a:srgbClr val="010202"/>
                </a:solidFill>
                <a:latin typeface="Times New Roman"/>
                <a:cs typeface="Times New Roman"/>
              </a:rPr>
              <a:t>has a  negative slope, and the line for equilibrium between </a:t>
            </a:r>
            <a:r>
              <a:rPr dirty="0" sz="1000" spc="-40">
                <a:solidFill>
                  <a:srgbClr val="010202"/>
                </a:solidFill>
                <a:latin typeface="Times New Roman"/>
                <a:cs typeface="Times New Roman"/>
              </a:rPr>
              <a:t>μ </a:t>
            </a:r>
            <a:r>
              <a:rPr dirty="0" sz="1000">
                <a:solidFill>
                  <a:srgbClr val="010202"/>
                </a:solidFill>
                <a:latin typeface="Times New Roman"/>
                <a:cs typeface="Times New Roman"/>
              </a:rPr>
              <a:t>and </a:t>
            </a:r>
            <a:r>
              <a:rPr dirty="0" sz="1000" spc="55">
                <a:solidFill>
                  <a:srgbClr val="010202"/>
                </a:solidFill>
                <a:latin typeface="Times New Roman"/>
                <a:cs typeface="Times New Roman"/>
              </a:rPr>
              <a:t>6 </a:t>
            </a:r>
            <a:r>
              <a:rPr dirty="0" sz="1000" spc="-5">
                <a:solidFill>
                  <a:srgbClr val="010202"/>
                </a:solidFill>
                <a:latin typeface="Times New Roman"/>
                <a:cs typeface="Times New Roman"/>
              </a:rPr>
              <a:t>has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positive slope. </a:t>
            </a:r>
            <a:r>
              <a:rPr dirty="0" sz="1000" spc="-15">
                <a:solidFill>
                  <a:srgbClr val="010202"/>
                </a:solidFill>
                <a:latin typeface="Times New Roman"/>
                <a:cs typeface="Times New Roman"/>
              </a:rPr>
              <a:t>With  </a:t>
            </a:r>
            <a:r>
              <a:rPr dirty="0" sz="1000">
                <a:solidFill>
                  <a:srgbClr val="010202"/>
                </a:solidFill>
                <a:latin typeface="Times New Roman"/>
                <a:cs typeface="Times New Roman"/>
              </a:rPr>
              <a:t>increasing pressure the slope of the </a:t>
            </a:r>
            <a:r>
              <a:rPr dirty="0" sz="1000" spc="5">
                <a:solidFill>
                  <a:srgbClr val="010202"/>
                </a:solidFill>
                <a:latin typeface="Times New Roman"/>
                <a:cs typeface="Times New Roman"/>
              </a:rPr>
              <a:t>μ-6 </a:t>
            </a:r>
            <a:r>
              <a:rPr dirty="0" sz="1000">
                <a:solidFill>
                  <a:srgbClr val="010202"/>
                </a:solidFill>
                <a:latin typeface="Times New Roman"/>
                <a:cs typeface="Times New Roman"/>
              </a:rPr>
              <a:t>line becomes greater than that of the 6-liquid </a:t>
            </a:r>
            <a:r>
              <a:rPr dirty="0" sz="1000" spc="-5">
                <a:solidFill>
                  <a:srgbClr val="010202"/>
                </a:solidFill>
                <a:latin typeface="Times New Roman"/>
                <a:cs typeface="Times New Roman"/>
              </a:rPr>
              <a:t>line,  </a:t>
            </a:r>
            <a:r>
              <a:rPr dirty="0" sz="1000">
                <a:solidFill>
                  <a:srgbClr val="010202"/>
                </a:solidFill>
                <a:latin typeface="Times New Roman"/>
                <a:cs typeface="Times New Roman"/>
              </a:rPr>
              <a:t>and the two lines meet at a triple point for the three-phase </a:t>
            </a:r>
            <a:r>
              <a:rPr dirty="0" sz="1000" spc="-5">
                <a:solidFill>
                  <a:srgbClr val="010202"/>
                </a:solidFill>
                <a:latin typeface="Times New Roman"/>
                <a:cs typeface="Times New Roman"/>
              </a:rPr>
              <a:t>μ-6-liquid equilibrium at  </a:t>
            </a:r>
            <a:r>
              <a:rPr dirty="0" sz="1000" spc="-5" i="1">
                <a:solidFill>
                  <a:srgbClr val="010202"/>
                </a:solidFill>
                <a:latin typeface="Times New Roman"/>
                <a:cs typeface="Times New Roman"/>
              </a:rPr>
              <a:t>P</a:t>
            </a:r>
            <a:r>
              <a:rPr dirty="0" sz="1000" spc="-5">
                <a:solidFill>
                  <a:srgbClr val="010202"/>
                </a:solidFill>
                <a:latin typeface="Times New Roman"/>
                <a:cs typeface="Times New Roman"/>
              </a:rPr>
              <a:t>=14,420 </a:t>
            </a:r>
            <a:r>
              <a:rPr dirty="0" sz="1000">
                <a:solidFill>
                  <a:srgbClr val="010202"/>
                </a:solidFill>
                <a:latin typeface="Times New Roman"/>
                <a:cs typeface="Times New Roman"/>
              </a:rPr>
              <a:t>atm and </a:t>
            </a:r>
            <a:r>
              <a:rPr dirty="0" sz="1000" spc="-10" i="1">
                <a:solidFill>
                  <a:srgbClr val="010202"/>
                </a:solidFill>
                <a:latin typeface="Times New Roman"/>
                <a:cs typeface="Times New Roman"/>
              </a:rPr>
              <a:t>T</a:t>
            </a:r>
            <a:r>
              <a:rPr dirty="0" sz="1000" spc="-10">
                <a:solidFill>
                  <a:srgbClr val="010202"/>
                </a:solidFill>
                <a:latin typeface="Times New Roman"/>
                <a:cs typeface="Times New Roman"/>
              </a:rPr>
              <a:t>=1590°C. </a:t>
            </a:r>
            <a:r>
              <a:rPr dirty="0" sz="1000" spc="-5">
                <a:solidFill>
                  <a:srgbClr val="010202"/>
                </a:solidFill>
                <a:latin typeface="Times New Roman"/>
                <a:cs typeface="Times New Roman"/>
              </a:rPr>
              <a:t>The vapor pressure of liquid iron, which is given</a:t>
            </a:r>
            <a:r>
              <a:rPr dirty="0" sz="1000">
                <a:solidFill>
                  <a:srgbClr val="010202"/>
                </a:solidFill>
                <a:latin typeface="Times New Roman"/>
                <a:cs typeface="Times New Roman"/>
              </a:rPr>
              <a:t> </a:t>
            </a:r>
            <a:r>
              <a:rPr dirty="0" sz="1000" spc="-5">
                <a:solidFill>
                  <a:srgbClr val="010202"/>
                </a:solidFill>
                <a:latin typeface="Times New Roman"/>
                <a:cs typeface="Times New Roman"/>
              </a:rPr>
              <a:t>by</a:t>
            </a:r>
            <a:endParaRPr sz="1000">
              <a:latin typeface="Times New Roman"/>
              <a:cs typeface="Times New Roman"/>
            </a:endParaRPr>
          </a:p>
        </p:txBody>
      </p:sp>
      <p:sp>
        <p:nvSpPr>
          <p:cNvPr id="3" name="object 3"/>
          <p:cNvSpPr/>
          <p:nvPr/>
        </p:nvSpPr>
        <p:spPr>
          <a:xfrm>
            <a:off x="2050516" y="2998787"/>
            <a:ext cx="1190625" cy="133350"/>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1540408" y="6559333"/>
            <a:ext cx="2600325" cy="304800"/>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37456" y="6913244"/>
            <a:ext cx="4575810" cy="600075"/>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reaches </a:t>
            </a:r>
            <a:r>
              <a:rPr dirty="0" sz="1000">
                <a:solidFill>
                  <a:srgbClr val="010202"/>
                </a:solidFill>
                <a:latin typeface="Times New Roman"/>
                <a:cs typeface="Times New Roman"/>
              </a:rPr>
              <a:t>1 </a:t>
            </a:r>
            <a:r>
              <a:rPr dirty="0" sz="1000" spc="-5">
                <a:solidFill>
                  <a:srgbClr val="010202"/>
                </a:solidFill>
                <a:latin typeface="Times New Roman"/>
                <a:cs typeface="Times New Roman"/>
              </a:rPr>
              <a:t>atm at 3057°C, which is thus the normal boiling temperature of</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iron.</a:t>
            </a:r>
            <a:endParaRPr sz="1000">
              <a:latin typeface="Times New Roman"/>
              <a:cs typeface="Times New Roman"/>
            </a:endParaRPr>
          </a:p>
          <a:p>
            <a:pPr marL="19050" marR="5080" indent="95250">
              <a:lnSpc>
                <a:spcPct val="100000"/>
              </a:lnSpc>
              <a:spcBef>
                <a:spcPts val="919"/>
              </a:spcBef>
            </a:pPr>
            <a:r>
              <a:rPr dirty="0" sz="1000" spc="-5">
                <a:solidFill>
                  <a:srgbClr val="010202"/>
                </a:solidFill>
                <a:latin typeface="Times New Roman"/>
                <a:cs typeface="Times New Roman"/>
              </a:rPr>
              <a:t>Fig. 7.14 shows </a:t>
            </a:r>
            <a:r>
              <a:rPr dirty="0" sz="1000">
                <a:solidFill>
                  <a:srgbClr val="010202"/>
                </a:solidFill>
                <a:latin typeface="Times New Roman"/>
                <a:cs typeface="Times New Roman"/>
              </a:rPr>
              <a:t>a </a:t>
            </a:r>
            <a:r>
              <a:rPr dirty="0" sz="1000" spc="-5">
                <a:solidFill>
                  <a:srgbClr val="010202"/>
                </a:solidFill>
                <a:latin typeface="Times New Roman"/>
                <a:cs typeface="Times New Roman"/>
              </a:rPr>
              <a:t>schematic representation of the variation, with temperature at  constant pressure, of the molar Gibbs free </a:t>
            </a:r>
            <a:r>
              <a:rPr dirty="0" sz="1000" spc="-10">
                <a:solidFill>
                  <a:srgbClr val="010202"/>
                </a:solidFill>
                <a:latin typeface="Times New Roman"/>
                <a:cs typeface="Times New Roman"/>
              </a:rPr>
              <a:t>energies </a:t>
            </a:r>
            <a:r>
              <a:rPr dirty="0" sz="1000" spc="-5">
                <a:solidFill>
                  <a:srgbClr val="010202"/>
                </a:solidFill>
                <a:latin typeface="Times New Roman"/>
                <a:cs typeface="Times New Roman"/>
              </a:rPr>
              <a:t>of the bcc, fcc, liquid, and</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vapor</a:t>
            </a:r>
            <a:endParaRPr sz="1000">
              <a:latin typeface="Times New Roman"/>
              <a:cs typeface="Times New Roman"/>
            </a:endParaRPr>
          </a:p>
        </p:txBody>
      </p:sp>
      <p:sp>
        <p:nvSpPr>
          <p:cNvPr id="6" name="object 6"/>
          <p:cNvSpPr txBox="1"/>
          <p:nvPr/>
        </p:nvSpPr>
        <p:spPr>
          <a:xfrm>
            <a:off x="439615" y="403223"/>
            <a:ext cx="4610100" cy="2421255"/>
          </a:xfrm>
          <a:prstGeom prst="rect">
            <a:avLst/>
          </a:prstGeom>
        </p:spPr>
        <p:txBody>
          <a:bodyPr wrap="square" lIns="0" tIns="12700" rIns="0" bIns="0" rtlCol="0" vert="horz">
            <a:spAutoFit/>
          </a:bodyPr>
          <a:lstStyle/>
          <a:p>
            <a:pPr marL="1834514">
              <a:lnSpc>
                <a:spcPct val="100000"/>
              </a:lnSpc>
              <a:spcBef>
                <a:spcPts val="100"/>
              </a:spcBef>
            </a:pPr>
            <a:r>
              <a:rPr dirty="0" sz="1000" i="1">
                <a:solidFill>
                  <a:srgbClr val="231F20"/>
                </a:solidFill>
                <a:latin typeface="Times New Roman"/>
                <a:cs typeface="Times New Roman"/>
              </a:rPr>
              <a:t>Phase Equilibrium in a One-Component System  </a:t>
            </a:r>
            <a:r>
              <a:rPr dirty="0" sz="1000" spc="150" i="1">
                <a:solidFill>
                  <a:srgbClr val="231F20"/>
                </a:solidFill>
                <a:latin typeface="Times New Roman"/>
                <a:cs typeface="Times New Roman"/>
              </a:rPr>
              <a:t> </a:t>
            </a:r>
            <a:r>
              <a:rPr dirty="0" sz="1000">
                <a:solidFill>
                  <a:srgbClr val="231F20"/>
                </a:solidFill>
                <a:latin typeface="Times New Roman"/>
                <a:cs typeface="Times New Roman"/>
              </a:rPr>
              <a:t>195</a:t>
            </a:r>
            <a:endParaRPr sz="1000">
              <a:latin typeface="Times New Roman"/>
              <a:cs typeface="Times New Roman"/>
            </a:endParaRPr>
          </a:p>
          <a:p>
            <a:pPr algn="just" marL="17145" marR="5080" indent="-5080">
              <a:lnSpc>
                <a:spcPct val="100000"/>
              </a:lnSpc>
              <a:spcBef>
                <a:spcPts val="865"/>
              </a:spcBef>
            </a:pPr>
            <a:r>
              <a:rPr dirty="0" sz="1000" spc="-10">
                <a:solidFill>
                  <a:srgbClr val="010202"/>
                </a:solidFill>
                <a:latin typeface="Times New Roman"/>
                <a:cs typeface="Times New Roman"/>
              </a:rPr>
              <a:t>The lines </a:t>
            </a:r>
            <a:r>
              <a:rPr dirty="0" sz="1000" spc="-10" i="1">
                <a:solidFill>
                  <a:srgbClr val="010202"/>
                </a:solidFill>
                <a:latin typeface="Times New Roman"/>
                <a:cs typeface="Times New Roman"/>
              </a:rPr>
              <a:t>OA, OB, </a:t>
            </a:r>
            <a:r>
              <a:rPr dirty="0" sz="1000" spc="-10">
                <a:solidFill>
                  <a:srgbClr val="010202"/>
                </a:solidFill>
                <a:latin typeface="Times New Roman"/>
                <a:cs typeface="Times New Roman"/>
              </a:rPr>
              <a:t>and </a:t>
            </a:r>
            <a:r>
              <a:rPr dirty="0" sz="1000" spc="-10" i="1">
                <a:solidFill>
                  <a:srgbClr val="010202"/>
                </a:solidFill>
                <a:latin typeface="Times New Roman"/>
                <a:cs typeface="Times New Roman"/>
              </a:rPr>
              <a:t>OC </a:t>
            </a:r>
            <a:r>
              <a:rPr dirty="0" sz="1000" spc="-10">
                <a:solidFill>
                  <a:srgbClr val="010202"/>
                </a:solidFill>
                <a:latin typeface="Times New Roman"/>
                <a:cs typeface="Times New Roman"/>
              </a:rPr>
              <a:t>divide Fig. 7.11 into three areas within each </a:t>
            </a:r>
            <a:r>
              <a:rPr dirty="0" sz="1000" spc="-5">
                <a:solidFill>
                  <a:srgbClr val="010202"/>
                </a:solidFill>
                <a:latin typeface="Times New Roman"/>
                <a:cs typeface="Times New Roman"/>
              </a:rPr>
              <a:t>of </a:t>
            </a:r>
            <a:r>
              <a:rPr dirty="0" sz="1000" spc="-10">
                <a:solidFill>
                  <a:srgbClr val="010202"/>
                </a:solidFill>
                <a:latin typeface="Times New Roman"/>
                <a:cs typeface="Times New Roman"/>
              </a:rPr>
              <a:t>which only one  </a:t>
            </a:r>
            <a:r>
              <a:rPr dirty="0" sz="1000" spc="-20">
                <a:solidFill>
                  <a:srgbClr val="010202"/>
                </a:solidFill>
                <a:latin typeface="Times New Roman"/>
                <a:cs typeface="Times New Roman"/>
              </a:rPr>
              <a:t>phase </a:t>
            </a:r>
            <a:r>
              <a:rPr dirty="0" sz="1000" spc="-15">
                <a:solidFill>
                  <a:srgbClr val="010202"/>
                </a:solidFill>
                <a:latin typeface="Times New Roman"/>
                <a:cs typeface="Times New Roman"/>
              </a:rPr>
              <a:t>is </a:t>
            </a:r>
            <a:r>
              <a:rPr dirty="0" sz="1000" spc="-25">
                <a:solidFill>
                  <a:srgbClr val="010202"/>
                </a:solidFill>
                <a:latin typeface="Times New Roman"/>
                <a:cs typeface="Times New Roman"/>
              </a:rPr>
              <a:t>stable. Within </a:t>
            </a:r>
            <a:r>
              <a:rPr dirty="0" sz="1000" spc="-20">
                <a:solidFill>
                  <a:srgbClr val="010202"/>
                </a:solidFill>
                <a:latin typeface="Times New Roman"/>
                <a:cs typeface="Times New Roman"/>
              </a:rPr>
              <a:t>these areas the </a:t>
            </a:r>
            <a:r>
              <a:rPr dirty="0" sz="1000" spc="-25">
                <a:solidFill>
                  <a:srgbClr val="010202"/>
                </a:solidFill>
                <a:latin typeface="Times New Roman"/>
                <a:cs typeface="Times New Roman"/>
              </a:rPr>
              <a:t>pressure exerted </a:t>
            </a:r>
            <a:r>
              <a:rPr dirty="0" sz="1000" spc="-15">
                <a:solidFill>
                  <a:srgbClr val="010202"/>
                </a:solidFill>
                <a:latin typeface="Times New Roman"/>
                <a:cs typeface="Times New Roman"/>
              </a:rPr>
              <a:t>on </a:t>
            </a:r>
            <a:r>
              <a:rPr dirty="0" sz="1000" spc="-20">
                <a:solidFill>
                  <a:srgbClr val="010202"/>
                </a:solidFill>
                <a:latin typeface="Times New Roman"/>
                <a:cs typeface="Times New Roman"/>
              </a:rPr>
              <a:t>the phase and the </a:t>
            </a:r>
            <a:r>
              <a:rPr dirty="0" sz="1000" spc="-25">
                <a:solidFill>
                  <a:srgbClr val="010202"/>
                </a:solidFill>
                <a:latin typeface="Times New Roman"/>
                <a:cs typeface="Times New Roman"/>
              </a:rPr>
              <a:t>temperature  </a:t>
            </a:r>
            <a:r>
              <a:rPr dirty="0" sz="1000">
                <a:solidFill>
                  <a:srgbClr val="010202"/>
                </a:solidFill>
                <a:latin typeface="Times New Roman"/>
                <a:cs typeface="Times New Roman"/>
              </a:rPr>
              <a:t>of</a:t>
            </a:r>
            <a:r>
              <a:rPr dirty="0" sz="1000" spc="-35">
                <a:solidFill>
                  <a:srgbClr val="010202"/>
                </a:solidFill>
                <a:latin typeface="Times New Roman"/>
                <a:cs typeface="Times New Roman"/>
              </a:rPr>
              <a:t> </a:t>
            </a:r>
            <a:r>
              <a:rPr dirty="0" sz="1000">
                <a:solidFill>
                  <a:srgbClr val="010202"/>
                </a:solidFill>
                <a:latin typeface="Times New Roman"/>
                <a:cs typeface="Times New Roman"/>
              </a:rPr>
              <a:t>the</a:t>
            </a:r>
            <a:r>
              <a:rPr dirty="0" sz="1000" spc="-35">
                <a:solidFill>
                  <a:srgbClr val="010202"/>
                </a:solidFill>
                <a:latin typeface="Times New Roman"/>
                <a:cs typeface="Times New Roman"/>
              </a:rPr>
              <a:t> </a:t>
            </a:r>
            <a:r>
              <a:rPr dirty="0" sz="1000">
                <a:solidFill>
                  <a:srgbClr val="010202"/>
                </a:solidFill>
                <a:latin typeface="Times New Roman"/>
                <a:cs typeface="Times New Roman"/>
              </a:rPr>
              <a:t>phase</a:t>
            </a:r>
            <a:r>
              <a:rPr dirty="0" sz="1000" spc="-30">
                <a:solidFill>
                  <a:srgbClr val="010202"/>
                </a:solidFill>
                <a:latin typeface="Times New Roman"/>
                <a:cs typeface="Times New Roman"/>
              </a:rPr>
              <a:t> </a:t>
            </a:r>
            <a:r>
              <a:rPr dirty="0" sz="1000">
                <a:solidFill>
                  <a:srgbClr val="010202"/>
                </a:solidFill>
                <a:latin typeface="Times New Roman"/>
                <a:cs typeface="Times New Roman"/>
              </a:rPr>
              <a:t>can</a:t>
            </a:r>
            <a:r>
              <a:rPr dirty="0" sz="1000" spc="-35">
                <a:solidFill>
                  <a:srgbClr val="010202"/>
                </a:solidFill>
                <a:latin typeface="Times New Roman"/>
                <a:cs typeface="Times New Roman"/>
              </a:rPr>
              <a:t> </a:t>
            </a:r>
            <a:r>
              <a:rPr dirty="0" sz="1000">
                <a:solidFill>
                  <a:srgbClr val="010202"/>
                </a:solidFill>
                <a:latin typeface="Times New Roman"/>
                <a:cs typeface="Times New Roman"/>
              </a:rPr>
              <a:t>be</a:t>
            </a:r>
            <a:r>
              <a:rPr dirty="0" sz="1000" spc="-30">
                <a:solidFill>
                  <a:srgbClr val="010202"/>
                </a:solidFill>
                <a:latin typeface="Times New Roman"/>
                <a:cs typeface="Times New Roman"/>
              </a:rPr>
              <a:t> </a:t>
            </a:r>
            <a:r>
              <a:rPr dirty="0" sz="1000">
                <a:solidFill>
                  <a:srgbClr val="010202"/>
                </a:solidFill>
                <a:latin typeface="Times New Roman"/>
                <a:cs typeface="Times New Roman"/>
              </a:rPr>
              <a:t>independently</a:t>
            </a:r>
            <a:r>
              <a:rPr dirty="0" sz="1000" spc="-35">
                <a:solidFill>
                  <a:srgbClr val="010202"/>
                </a:solidFill>
                <a:latin typeface="Times New Roman"/>
                <a:cs typeface="Times New Roman"/>
              </a:rPr>
              <a:t> </a:t>
            </a:r>
            <a:r>
              <a:rPr dirty="0" sz="1000">
                <a:solidFill>
                  <a:srgbClr val="010202"/>
                </a:solidFill>
                <a:latin typeface="Times New Roman"/>
                <a:cs typeface="Times New Roman"/>
              </a:rPr>
              <a:t>varied</a:t>
            </a:r>
            <a:r>
              <a:rPr dirty="0" sz="1000" spc="-30">
                <a:solidFill>
                  <a:srgbClr val="010202"/>
                </a:solidFill>
                <a:latin typeface="Times New Roman"/>
                <a:cs typeface="Times New Roman"/>
              </a:rPr>
              <a:t> </a:t>
            </a:r>
            <a:r>
              <a:rPr dirty="0" sz="1000">
                <a:solidFill>
                  <a:srgbClr val="010202"/>
                </a:solidFill>
                <a:latin typeface="Times New Roman"/>
                <a:cs typeface="Times New Roman"/>
              </a:rPr>
              <a:t>without</a:t>
            </a:r>
            <a:r>
              <a:rPr dirty="0" sz="1000" spc="-35">
                <a:solidFill>
                  <a:srgbClr val="010202"/>
                </a:solidFill>
                <a:latin typeface="Times New Roman"/>
                <a:cs typeface="Times New Roman"/>
              </a:rPr>
              <a:t> </a:t>
            </a:r>
            <a:r>
              <a:rPr dirty="0" sz="1000">
                <a:solidFill>
                  <a:srgbClr val="010202"/>
                </a:solidFill>
                <a:latin typeface="Times New Roman"/>
                <a:cs typeface="Times New Roman"/>
              </a:rPr>
              <a:t>upsetting</a:t>
            </a:r>
            <a:r>
              <a:rPr dirty="0" sz="1000" spc="-30">
                <a:solidFill>
                  <a:srgbClr val="010202"/>
                </a:solidFill>
                <a:latin typeface="Times New Roman"/>
                <a:cs typeface="Times New Roman"/>
              </a:rPr>
              <a:t> </a:t>
            </a:r>
            <a:r>
              <a:rPr dirty="0" sz="1000">
                <a:solidFill>
                  <a:srgbClr val="010202"/>
                </a:solidFill>
                <a:latin typeface="Times New Roman"/>
                <a:cs typeface="Times New Roman"/>
              </a:rPr>
              <a:t>the</a:t>
            </a:r>
            <a:r>
              <a:rPr dirty="0" sz="1000" spc="-35">
                <a:solidFill>
                  <a:srgbClr val="010202"/>
                </a:solidFill>
                <a:latin typeface="Times New Roman"/>
                <a:cs typeface="Times New Roman"/>
              </a:rPr>
              <a:t> </a:t>
            </a:r>
            <a:r>
              <a:rPr dirty="0" sz="1000">
                <a:solidFill>
                  <a:srgbClr val="010202"/>
                </a:solidFill>
                <a:latin typeface="Times New Roman"/>
                <a:cs typeface="Times New Roman"/>
              </a:rPr>
              <a:t>one-phase</a:t>
            </a:r>
            <a:r>
              <a:rPr dirty="0" sz="1000" spc="-30">
                <a:solidFill>
                  <a:srgbClr val="010202"/>
                </a:solidFill>
                <a:latin typeface="Times New Roman"/>
                <a:cs typeface="Times New Roman"/>
              </a:rPr>
              <a:t> </a:t>
            </a:r>
            <a:r>
              <a:rPr dirty="0" sz="1000">
                <a:solidFill>
                  <a:srgbClr val="010202"/>
                </a:solidFill>
                <a:latin typeface="Times New Roman"/>
                <a:cs typeface="Times New Roman"/>
              </a:rPr>
              <a:t>equilibrium.</a:t>
            </a:r>
            <a:r>
              <a:rPr dirty="0" sz="1000" spc="-35">
                <a:solidFill>
                  <a:srgbClr val="010202"/>
                </a:solidFill>
                <a:latin typeface="Times New Roman"/>
                <a:cs typeface="Times New Roman"/>
              </a:rPr>
              <a:t> </a:t>
            </a:r>
            <a:r>
              <a:rPr dirty="0" sz="1000">
                <a:solidFill>
                  <a:srgbClr val="010202"/>
                </a:solidFill>
                <a:latin typeface="Times New Roman"/>
                <a:cs typeface="Times New Roman"/>
              </a:rPr>
              <a:t>The  equilibrium thus has two </a:t>
            </a:r>
            <a:r>
              <a:rPr dirty="0" sz="1000" i="1">
                <a:solidFill>
                  <a:srgbClr val="010202"/>
                </a:solidFill>
                <a:latin typeface="Times New Roman"/>
                <a:cs typeface="Times New Roman"/>
              </a:rPr>
              <a:t>degrees of freedom, </a:t>
            </a:r>
            <a:r>
              <a:rPr dirty="0" sz="1000">
                <a:solidFill>
                  <a:srgbClr val="010202"/>
                </a:solidFill>
                <a:latin typeface="Times New Roman"/>
                <a:cs typeface="Times New Roman"/>
              </a:rPr>
              <a:t>where the number of degrees of freedom  that an equilibrium has is the maximum number of variables which may be independently  varied</a:t>
            </a:r>
            <a:r>
              <a:rPr dirty="0" sz="1000" spc="-25">
                <a:solidFill>
                  <a:srgbClr val="010202"/>
                </a:solidFill>
                <a:latin typeface="Times New Roman"/>
                <a:cs typeface="Times New Roman"/>
              </a:rPr>
              <a:t> </a:t>
            </a:r>
            <a:r>
              <a:rPr dirty="0" sz="1000">
                <a:solidFill>
                  <a:srgbClr val="010202"/>
                </a:solidFill>
                <a:latin typeface="Times New Roman"/>
                <a:cs typeface="Times New Roman"/>
              </a:rPr>
              <a:t>without</a:t>
            </a:r>
            <a:r>
              <a:rPr dirty="0" sz="1000" spc="-20">
                <a:solidFill>
                  <a:srgbClr val="010202"/>
                </a:solidFill>
                <a:latin typeface="Times New Roman"/>
                <a:cs typeface="Times New Roman"/>
              </a:rPr>
              <a:t> </a:t>
            </a:r>
            <a:r>
              <a:rPr dirty="0" sz="1000">
                <a:solidFill>
                  <a:srgbClr val="010202"/>
                </a:solidFill>
                <a:latin typeface="Times New Roman"/>
                <a:cs typeface="Times New Roman"/>
              </a:rPr>
              <a:t>upsetting</a:t>
            </a:r>
            <a:r>
              <a:rPr dirty="0" sz="1000" spc="-25">
                <a:solidFill>
                  <a:srgbClr val="010202"/>
                </a:solidFill>
                <a:latin typeface="Times New Roman"/>
                <a:cs typeface="Times New Roman"/>
              </a:rPr>
              <a:t> </a:t>
            </a:r>
            <a:r>
              <a:rPr dirty="0" sz="1000">
                <a:solidFill>
                  <a:srgbClr val="010202"/>
                </a:solidFill>
                <a:latin typeface="Times New Roman"/>
                <a:cs typeface="Times New Roman"/>
              </a:rPr>
              <a:t>the</a:t>
            </a:r>
            <a:r>
              <a:rPr dirty="0" sz="1000" spc="-20">
                <a:solidFill>
                  <a:srgbClr val="010202"/>
                </a:solidFill>
                <a:latin typeface="Times New Roman"/>
                <a:cs typeface="Times New Roman"/>
              </a:rPr>
              <a:t> </a:t>
            </a:r>
            <a:r>
              <a:rPr dirty="0" sz="1000">
                <a:solidFill>
                  <a:srgbClr val="010202"/>
                </a:solidFill>
                <a:latin typeface="Times New Roman"/>
                <a:cs typeface="Times New Roman"/>
              </a:rPr>
              <a:t>equilibrium.</a:t>
            </a:r>
            <a:r>
              <a:rPr dirty="0" sz="1000" spc="-25">
                <a:solidFill>
                  <a:srgbClr val="010202"/>
                </a:solidFill>
                <a:latin typeface="Times New Roman"/>
                <a:cs typeface="Times New Roman"/>
              </a:rPr>
              <a:t> </a:t>
            </a:r>
            <a:r>
              <a:rPr dirty="0" sz="1000">
                <a:solidFill>
                  <a:srgbClr val="010202"/>
                </a:solidFill>
                <a:latin typeface="Times New Roman"/>
                <a:cs typeface="Times New Roman"/>
              </a:rPr>
              <a:t>The</a:t>
            </a:r>
            <a:r>
              <a:rPr dirty="0" sz="1000" spc="-20">
                <a:solidFill>
                  <a:srgbClr val="010202"/>
                </a:solidFill>
                <a:latin typeface="Times New Roman"/>
                <a:cs typeface="Times New Roman"/>
              </a:rPr>
              <a:t> </a:t>
            </a:r>
            <a:r>
              <a:rPr dirty="0" sz="1000">
                <a:solidFill>
                  <a:srgbClr val="010202"/>
                </a:solidFill>
                <a:latin typeface="Times New Roman"/>
                <a:cs typeface="Times New Roman"/>
              </a:rPr>
              <a:t>single-phase</a:t>
            </a:r>
            <a:r>
              <a:rPr dirty="0" sz="1000" spc="-20">
                <a:solidFill>
                  <a:srgbClr val="010202"/>
                </a:solidFill>
                <a:latin typeface="Times New Roman"/>
                <a:cs typeface="Times New Roman"/>
              </a:rPr>
              <a:t> </a:t>
            </a:r>
            <a:r>
              <a:rPr dirty="0" sz="1000">
                <a:solidFill>
                  <a:srgbClr val="010202"/>
                </a:solidFill>
                <a:latin typeface="Times New Roman"/>
                <a:cs typeface="Times New Roman"/>
              </a:rPr>
              <a:t>areas</a:t>
            </a:r>
            <a:r>
              <a:rPr dirty="0" sz="1000" spc="-25">
                <a:solidFill>
                  <a:srgbClr val="010202"/>
                </a:solidFill>
                <a:latin typeface="Times New Roman"/>
                <a:cs typeface="Times New Roman"/>
              </a:rPr>
              <a:t> </a:t>
            </a:r>
            <a:r>
              <a:rPr dirty="0" sz="1000">
                <a:solidFill>
                  <a:srgbClr val="010202"/>
                </a:solidFill>
                <a:latin typeface="Times New Roman"/>
                <a:cs typeface="Times New Roman"/>
              </a:rPr>
              <a:t>meet</a:t>
            </a:r>
            <a:r>
              <a:rPr dirty="0" sz="1000" spc="-20">
                <a:solidFill>
                  <a:srgbClr val="010202"/>
                </a:solidFill>
                <a:latin typeface="Times New Roman"/>
                <a:cs typeface="Times New Roman"/>
              </a:rPr>
              <a:t> </a:t>
            </a:r>
            <a:r>
              <a:rPr dirty="0" sz="1000">
                <a:solidFill>
                  <a:srgbClr val="010202"/>
                </a:solidFill>
                <a:latin typeface="Times New Roman"/>
                <a:cs typeface="Times New Roman"/>
              </a:rPr>
              <a:t>at</a:t>
            </a:r>
            <a:r>
              <a:rPr dirty="0" sz="1000" spc="-25">
                <a:solidFill>
                  <a:srgbClr val="010202"/>
                </a:solidFill>
                <a:latin typeface="Times New Roman"/>
                <a:cs typeface="Times New Roman"/>
              </a:rPr>
              <a:t> </a:t>
            </a:r>
            <a:r>
              <a:rPr dirty="0" sz="1000">
                <a:solidFill>
                  <a:srgbClr val="010202"/>
                </a:solidFill>
                <a:latin typeface="Times New Roman"/>
                <a:cs typeface="Times New Roman"/>
              </a:rPr>
              <a:t>the</a:t>
            </a:r>
            <a:r>
              <a:rPr dirty="0" sz="1000" spc="-20">
                <a:solidFill>
                  <a:srgbClr val="010202"/>
                </a:solidFill>
                <a:latin typeface="Times New Roman"/>
                <a:cs typeface="Times New Roman"/>
              </a:rPr>
              <a:t> </a:t>
            </a:r>
            <a:r>
              <a:rPr dirty="0" sz="1000">
                <a:solidFill>
                  <a:srgbClr val="010202"/>
                </a:solidFill>
                <a:latin typeface="Times New Roman"/>
                <a:cs typeface="Times New Roman"/>
              </a:rPr>
              <a:t>lines</a:t>
            </a:r>
            <a:r>
              <a:rPr dirty="0" sz="1000" spc="-30">
                <a:solidFill>
                  <a:srgbClr val="010202"/>
                </a:solidFill>
                <a:latin typeface="Times New Roman"/>
                <a:cs typeface="Times New Roman"/>
              </a:rPr>
              <a:t> </a:t>
            </a:r>
            <a:r>
              <a:rPr dirty="0" sz="1000" i="1">
                <a:solidFill>
                  <a:srgbClr val="010202"/>
                </a:solidFill>
                <a:latin typeface="Times New Roman"/>
                <a:cs typeface="Times New Roman"/>
              </a:rPr>
              <a:t>OA,</a:t>
            </a:r>
            <a:r>
              <a:rPr dirty="0" sz="1000" spc="-25" i="1">
                <a:solidFill>
                  <a:srgbClr val="010202"/>
                </a:solidFill>
                <a:latin typeface="Times New Roman"/>
                <a:cs typeface="Times New Roman"/>
              </a:rPr>
              <a:t> </a:t>
            </a:r>
            <a:r>
              <a:rPr dirty="0" sz="1000" i="1">
                <a:solidFill>
                  <a:srgbClr val="010202"/>
                </a:solidFill>
                <a:latin typeface="Times New Roman"/>
                <a:cs typeface="Times New Roman"/>
              </a:rPr>
              <a:t>OB,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OC </a:t>
            </a:r>
            <a:r>
              <a:rPr dirty="0" sz="1000">
                <a:solidFill>
                  <a:srgbClr val="010202"/>
                </a:solidFill>
                <a:latin typeface="Times New Roman"/>
                <a:cs typeface="Times New Roman"/>
              </a:rPr>
              <a:t>along which two phases coexist in equilibrium, and for continued maintenance </a:t>
            </a:r>
            <a:r>
              <a:rPr dirty="0" sz="1000" spc="-5">
                <a:solidFill>
                  <a:srgbClr val="010202"/>
                </a:solidFill>
                <a:latin typeface="Times New Roman"/>
                <a:cs typeface="Times New Roman"/>
              </a:rPr>
              <a:t>of  </a:t>
            </a:r>
            <a:r>
              <a:rPr dirty="0" sz="1000" spc="-20">
                <a:solidFill>
                  <a:srgbClr val="010202"/>
                </a:solidFill>
                <a:latin typeface="Times New Roman"/>
                <a:cs typeface="Times New Roman"/>
              </a:rPr>
              <a:t>any</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of</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these</a:t>
            </a:r>
            <a:r>
              <a:rPr dirty="0" sz="1000" spc="-55">
                <a:solidFill>
                  <a:srgbClr val="010202"/>
                </a:solidFill>
                <a:latin typeface="Times New Roman"/>
                <a:cs typeface="Times New Roman"/>
              </a:rPr>
              <a:t> </a:t>
            </a:r>
            <a:r>
              <a:rPr dirty="0" sz="1000" spc="-25">
                <a:solidFill>
                  <a:srgbClr val="010202"/>
                </a:solidFill>
                <a:latin typeface="Times New Roman"/>
                <a:cs typeface="Times New Roman"/>
              </a:rPr>
              <a:t>equilibria</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only</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one</a:t>
            </a:r>
            <a:r>
              <a:rPr dirty="0" sz="1000" spc="-55">
                <a:solidFill>
                  <a:srgbClr val="010202"/>
                </a:solidFill>
                <a:latin typeface="Times New Roman"/>
                <a:cs typeface="Times New Roman"/>
              </a:rPr>
              <a:t> </a:t>
            </a:r>
            <a:r>
              <a:rPr dirty="0" sz="1000" spc="-25">
                <a:solidFill>
                  <a:srgbClr val="010202"/>
                </a:solidFill>
                <a:latin typeface="Times New Roman"/>
                <a:cs typeface="Times New Roman"/>
              </a:rPr>
              <a:t>variable</a:t>
            </a:r>
            <a:r>
              <a:rPr dirty="0" sz="1000" spc="-55">
                <a:solidFill>
                  <a:srgbClr val="010202"/>
                </a:solidFill>
                <a:latin typeface="Times New Roman"/>
                <a:cs typeface="Times New Roman"/>
              </a:rPr>
              <a:t> </a:t>
            </a:r>
            <a:r>
              <a:rPr dirty="0" sz="1000" spc="-25">
                <a:solidFill>
                  <a:srgbClr val="010202"/>
                </a:solidFill>
                <a:latin typeface="Times New Roman"/>
                <a:cs typeface="Times New Roman"/>
              </a:rPr>
              <a:t>(either</a:t>
            </a:r>
            <a:r>
              <a:rPr dirty="0" sz="1000" spc="-65">
                <a:solidFill>
                  <a:srgbClr val="010202"/>
                </a:solidFill>
                <a:latin typeface="Times New Roman"/>
                <a:cs typeface="Times New Roman"/>
              </a:rPr>
              <a:t> </a:t>
            </a:r>
            <a:r>
              <a:rPr dirty="0" sz="1000" i="1">
                <a:solidFill>
                  <a:srgbClr val="010202"/>
                </a:solidFill>
                <a:latin typeface="Times New Roman"/>
                <a:cs typeface="Times New Roman"/>
              </a:rPr>
              <a:t>P</a:t>
            </a:r>
            <a:r>
              <a:rPr dirty="0" sz="1000" spc="-55" i="1">
                <a:solidFill>
                  <a:srgbClr val="010202"/>
                </a:solidFill>
                <a:latin typeface="Times New Roman"/>
                <a:cs typeface="Times New Roman"/>
              </a:rPr>
              <a:t> </a:t>
            </a:r>
            <a:r>
              <a:rPr dirty="0" sz="1000" spc="-15">
                <a:solidFill>
                  <a:srgbClr val="010202"/>
                </a:solidFill>
                <a:latin typeface="Times New Roman"/>
                <a:cs typeface="Times New Roman"/>
              </a:rPr>
              <a:t>or</a:t>
            </a:r>
            <a:r>
              <a:rPr dirty="0" sz="1000" spc="-55">
                <a:solidFill>
                  <a:srgbClr val="010202"/>
                </a:solidFill>
                <a:latin typeface="Times New Roman"/>
                <a:cs typeface="Times New Roman"/>
              </a:rPr>
              <a:t> </a:t>
            </a:r>
            <a:r>
              <a:rPr dirty="0" sz="1000" spc="-15" i="1">
                <a:solidFill>
                  <a:srgbClr val="010202"/>
                </a:solidFill>
                <a:latin typeface="Times New Roman"/>
                <a:cs typeface="Times New Roman"/>
              </a:rPr>
              <a:t>T</a:t>
            </a:r>
            <a:r>
              <a:rPr dirty="0" sz="1000" spc="-15">
                <a:solidFill>
                  <a:srgbClr val="010202"/>
                </a:solidFill>
                <a:latin typeface="Times New Roman"/>
                <a:cs typeface="Times New Roman"/>
              </a:rPr>
              <a:t>)</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can</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be</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independently</a:t>
            </a:r>
            <a:r>
              <a:rPr dirty="0" sz="1000" spc="-55">
                <a:solidFill>
                  <a:srgbClr val="010202"/>
                </a:solidFill>
                <a:latin typeface="Times New Roman"/>
                <a:cs typeface="Times New Roman"/>
              </a:rPr>
              <a:t> </a:t>
            </a:r>
            <a:r>
              <a:rPr dirty="0" sz="1000" spc="-25">
                <a:solidFill>
                  <a:srgbClr val="010202"/>
                </a:solidFill>
                <a:latin typeface="Times New Roman"/>
                <a:cs typeface="Times New Roman"/>
              </a:rPr>
              <a:t>varied.</a:t>
            </a:r>
            <a:r>
              <a:rPr dirty="0" sz="1000" spc="-55">
                <a:solidFill>
                  <a:srgbClr val="010202"/>
                </a:solidFill>
                <a:latin typeface="Times New Roman"/>
                <a:cs typeface="Times New Roman"/>
              </a:rPr>
              <a:t> </a:t>
            </a:r>
            <a:r>
              <a:rPr dirty="0" sz="1000" spc="-25">
                <a:solidFill>
                  <a:srgbClr val="010202"/>
                </a:solidFill>
                <a:latin typeface="Times New Roman"/>
                <a:cs typeface="Times New Roman"/>
              </a:rPr>
              <a:t>Two-phase  </a:t>
            </a:r>
            <a:r>
              <a:rPr dirty="0" sz="1000" spc="-5">
                <a:solidFill>
                  <a:srgbClr val="010202"/>
                </a:solidFill>
                <a:latin typeface="Times New Roman"/>
                <a:cs typeface="Times New Roman"/>
              </a:rPr>
              <a:t>equilibria</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40">
                <a:solidFill>
                  <a:srgbClr val="010202"/>
                </a:solidFill>
                <a:latin typeface="Times New Roman"/>
                <a:cs typeface="Times New Roman"/>
              </a:rPr>
              <a:t> </a:t>
            </a:r>
            <a:r>
              <a:rPr dirty="0" sz="1000">
                <a:solidFill>
                  <a:srgbClr val="010202"/>
                </a:solidFill>
                <a:latin typeface="Times New Roman"/>
                <a:cs typeface="Times New Roman"/>
              </a:rPr>
              <a:t>a</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one-component</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system</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thus</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have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only</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one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degree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freedom.</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three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two-  </a:t>
            </a:r>
            <a:r>
              <a:rPr dirty="0" sz="1000" spc="-25">
                <a:solidFill>
                  <a:srgbClr val="010202"/>
                </a:solidFill>
                <a:latin typeface="Times New Roman"/>
                <a:cs typeface="Times New Roman"/>
              </a:rPr>
              <a:t>phase</a:t>
            </a:r>
            <a:r>
              <a:rPr dirty="0" sz="1000" spc="-60">
                <a:solidFill>
                  <a:srgbClr val="010202"/>
                </a:solidFill>
                <a:latin typeface="Times New Roman"/>
                <a:cs typeface="Times New Roman"/>
              </a:rPr>
              <a:t> </a:t>
            </a:r>
            <a:r>
              <a:rPr dirty="0" sz="1000" spc="-30">
                <a:solidFill>
                  <a:srgbClr val="010202"/>
                </a:solidFill>
                <a:latin typeface="Times New Roman"/>
                <a:cs typeface="Times New Roman"/>
              </a:rPr>
              <a:t>equilibrium</a:t>
            </a:r>
            <a:r>
              <a:rPr dirty="0" sz="1000" spc="-60">
                <a:solidFill>
                  <a:srgbClr val="010202"/>
                </a:solidFill>
                <a:latin typeface="Times New Roman"/>
                <a:cs typeface="Times New Roman"/>
              </a:rPr>
              <a:t> </a:t>
            </a:r>
            <a:r>
              <a:rPr dirty="0" sz="1000" spc="-25">
                <a:solidFill>
                  <a:srgbClr val="010202"/>
                </a:solidFill>
                <a:latin typeface="Times New Roman"/>
                <a:cs typeface="Times New Roman"/>
              </a:rPr>
              <a:t>lines</a:t>
            </a:r>
            <a:r>
              <a:rPr dirty="0" sz="1000" spc="-60">
                <a:solidFill>
                  <a:srgbClr val="010202"/>
                </a:solidFill>
                <a:latin typeface="Times New Roman"/>
                <a:cs typeface="Times New Roman"/>
              </a:rPr>
              <a:t> </a:t>
            </a:r>
            <a:r>
              <a:rPr dirty="0" sz="1000" spc="-25">
                <a:solidFill>
                  <a:srgbClr val="010202"/>
                </a:solidFill>
                <a:latin typeface="Times New Roman"/>
                <a:cs typeface="Times New Roman"/>
              </a:rPr>
              <a:t>meet</a:t>
            </a:r>
            <a:r>
              <a:rPr dirty="0" sz="1000" spc="-60">
                <a:solidFill>
                  <a:srgbClr val="010202"/>
                </a:solidFill>
                <a:latin typeface="Times New Roman"/>
                <a:cs typeface="Times New Roman"/>
              </a:rPr>
              <a:t> </a:t>
            </a:r>
            <a:r>
              <a:rPr dirty="0" sz="1000" spc="-15">
                <a:solidFill>
                  <a:srgbClr val="010202"/>
                </a:solidFill>
                <a:latin typeface="Times New Roman"/>
                <a:cs typeface="Times New Roman"/>
              </a:rPr>
              <a:t>at</a:t>
            </a:r>
            <a:r>
              <a:rPr dirty="0" sz="1000" spc="-60">
                <a:solidFill>
                  <a:srgbClr val="010202"/>
                </a:solidFill>
                <a:latin typeface="Times New Roman"/>
                <a:cs typeface="Times New Roman"/>
              </a:rPr>
              <a:t> </a:t>
            </a:r>
            <a:r>
              <a:rPr dirty="0" sz="1000" spc="-20">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spc="-25">
                <a:solidFill>
                  <a:srgbClr val="010202"/>
                </a:solidFill>
                <a:latin typeface="Times New Roman"/>
                <a:cs typeface="Times New Roman"/>
              </a:rPr>
              <a:t>triple</a:t>
            </a:r>
            <a:r>
              <a:rPr dirty="0" sz="1000" spc="-60">
                <a:solidFill>
                  <a:srgbClr val="010202"/>
                </a:solidFill>
                <a:latin typeface="Times New Roman"/>
                <a:cs typeface="Times New Roman"/>
              </a:rPr>
              <a:t> </a:t>
            </a:r>
            <a:r>
              <a:rPr dirty="0" sz="1000" spc="-25">
                <a:solidFill>
                  <a:srgbClr val="010202"/>
                </a:solidFill>
                <a:latin typeface="Times New Roman"/>
                <a:cs typeface="Times New Roman"/>
              </a:rPr>
              <a:t>point,</a:t>
            </a:r>
            <a:r>
              <a:rPr dirty="0" sz="1000" spc="-60">
                <a:solidFill>
                  <a:srgbClr val="010202"/>
                </a:solidFill>
                <a:latin typeface="Times New Roman"/>
                <a:cs typeface="Times New Roman"/>
              </a:rPr>
              <a:t> </a:t>
            </a:r>
            <a:r>
              <a:rPr dirty="0" sz="1000" spc="-25">
                <a:solidFill>
                  <a:srgbClr val="010202"/>
                </a:solidFill>
                <a:latin typeface="Times New Roman"/>
                <a:cs typeface="Times New Roman"/>
              </a:rPr>
              <a:t>which</a:t>
            </a:r>
            <a:r>
              <a:rPr dirty="0" sz="1000" spc="-60">
                <a:solidFill>
                  <a:srgbClr val="010202"/>
                </a:solidFill>
                <a:latin typeface="Times New Roman"/>
                <a:cs typeface="Times New Roman"/>
              </a:rPr>
              <a:t> </a:t>
            </a:r>
            <a:r>
              <a:rPr dirty="0" sz="1000" spc="-15">
                <a:solidFill>
                  <a:srgbClr val="010202"/>
                </a:solidFill>
                <a:latin typeface="Times New Roman"/>
                <a:cs typeface="Times New Roman"/>
              </a:rPr>
              <a:t>is</a:t>
            </a:r>
            <a:r>
              <a:rPr dirty="0" sz="1000" spc="-60">
                <a:solidFill>
                  <a:srgbClr val="010202"/>
                </a:solidFill>
                <a:latin typeface="Times New Roman"/>
                <a:cs typeface="Times New Roman"/>
              </a:rPr>
              <a:t> </a:t>
            </a:r>
            <a:r>
              <a:rPr dirty="0" sz="1000" spc="-20">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spc="-30">
                <a:solidFill>
                  <a:srgbClr val="010202"/>
                </a:solidFill>
                <a:latin typeface="Times New Roman"/>
                <a:cs typeface="Times New Roman"/>
              </a:rPr>
              <a:t>invariant</a:t>
            </a:r>
            <a:r>
              <a:rPr dirty="0" sz="1000" spc="-60">
                <a:solidFill>
                  <a:srgbClr val="010202"/>
                </a:solidFill>
                <a:latin typeface="Times New Roman"/>
                <a:cs typeface="Times New Roman"/>
              </a:rPr>
              <a:t> </a:t>
            </a:r>
            <a:r>
              <a:rPr dirty="0" sz="1000" spc="-25">
                <a:solidFill>
                  <a:srgbClr val="010202"/>
                </a:solidFill>
                <a:latin typeface="Times New Roman"/>
                <a:cs typeface="Times New Roman"/>
              </a:rPr>
              <a:t>state</a:t>
            </a:r>
            <a:r>
              <a:rPr dirty="0" sz="1000" spc="-60">
                <a:solidFill>
                  <a:srgbClr val="010202"/>
                </a:solidFill>
                <a:latin typeface="Times New Roman"/>
                <a:cs typeface="Times New Roman"/>
              </a:rPr>
              <a:t> </a:t>
            </a:r>
            <a:r>
              <a:rPr dirty="0" sz="1000" spc="-15">
                <a:solidFill>
                  <a:srgbClr val="010202"/>
                </a:solidFill>
                <a:latin typeface="Times New Roman"/>
                <a:cs typeface="Times New Roman"/>
              </a:rPr>
              <a:t>at</a:t>
            </a:r>
            <a:r>
              <a:rPr dirty="0" sz="1000" spc="-60">
                <a:solidFill>
                  <a:srgbClr val="010202"/>
                </a:solidFill>
                <a:latin typeface="Times New Roman"/>
                <a:cs typeface="Times New Roman"/>
              </a:rPr>
              <a:t> </a:t>
            </a:r>
            <a:r>
              <a:rPr dirty="0" sz="1000" spc="-25">
                <a:solidFill>
                  <a:srgbClr val="010202"/>
                </a:solidFill>
                <a:latin typeface="Times New Roman"/>
                <a:cs typeface="Times New Roman"/>
              </a:rPr>
              <a:t>which</a:t>
            </a:r>
            <a:r>
              <a:rPr dirty="0" sz="1000" spc="-60">
                <a:solidFill>
                  <a:srgbClr val="010202"/>
                </a:solidFill>
                <a:latin typeface="Times New Roman"/>
                <a:cs typeface="Times New Roman"/>
              </a:rPr>
              <a:t> </a:t>
            </a:r>
            <a:r>
              <a:rPr dirty="0" sz="1000" spc="-25">
                <a:solidFill>
                  <a:srgbClr val="010202"/>
                </a:solidFill>
                <a:latin typeface="Times New Roman"/>
                <a:cs typeface="Times New Roman"/>
              </a:rPr>
              <a:t>solid,</a:t>
            </a:r>
            <a:r>
              <a:rPr dirty="0" sz="1000" spc="-60">
                <a:solidFill>
                  <a:srgbClr val="010202"/>
                </a:solidFill>
                <a:latin typeface="Times New Roman"/>
                <a:cs typeface="Times New Roman"/>
              </a:rPr>
              <a:t> </a:t>
            </a:r>
            <a:r>
              <a:rPr dirty="0" sz="1000" spc="-30">
                <a:solidFill>
                  <a:srgbClr val="010202"/>
                </a:solidFill>
                <a:latin typeface="Times New Roman"/>
                <a:cs typeface="Times New Roman"/>
              </a:rPr>
              <a:t>liquid,  </a:t>
            </a:r>
            <a:r>
              <a:rPr dirty="0" sz="1000" spc="-15">
                <a:solidFill>
                  <a:srgbClr val="010202"/>
                </a:solidFill>
                <a:latin typeface="Times New Roman"/>
                <a:cs typeface="Times New Roman"/>
              </a:rPr>
              <a:t>and</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vapor</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coexist</a:t>
            </a:r>
            <a:r>
              <a:rPr dirty="0" sz="1000" spc="-50">
                <a:solidFill>
                  <a:srgbClr val="010202"/>
                </a:solidFill>
                <a:latin typeface="Times New Roman"/>
                <a:cs typeface="Times New Roman"/>
              </a:rPr>
              <a:t> </a:t>
            </a:r>
            <a:r>
              <a:rPr dirty="0" sz="1000" spc="-10">
                <a:solidFill>
                  <a:srgbClr val="010202"/>
                </a:solidFill>
                <a:latin typeface="Times New Roman"/>
                <a:cs typeface="Times New Roman"/>
              </a:rPr>
              <a:t>in</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equilibrium.</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three-phase</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equilibrium</a:t>
            </a:r>
            <a:r>
              <a:rPr dirty="0" sz="1000" spc="-55">
                <a:solidFill>
                  <a:srgbClr val="010202"/>
                </a:solidFill>
                <a:latin typeface="Times New Roman"/>
                <a:cs typeface="Times New Roman"/>
              </a:rPr>
              <a:t> </a:t>
            </a:r>
            <a:r>
              <a:rPr dirty="0" sz="1000" spc="-10">
                <a:solidFill>
                  <a:srgbClr val="010202"/>
                </a:solidFill>
                <a:latin typeface="Times New Roman"/>
                <a:cs typeface="Times New Roman"/>
              </a:rPr>
              <a:t>in</a:t>
            </a:r>
            <a:r>
              <a:rPr dirty="0" sz="1000" spc="-50">
                <a:solidFill>
                  <a:srgbClr val="010202"/>
                </a:solidFill>
                <a:latin typeface="Times New Roman"/>
                <a:cs typeface="Times New Roman"/>
              </a:rPr>
              <a:t> </a:t>
            </a:r>
            <a:r>
              <a:rPr dirty="0" sz="1000">
                <a:solidFill>
                  <a:srgbClr val="010202"/>
                </a:solidFill>
                <a:latin typeface="Times New Roman"/>
                <a:cs typeface="Times New Roman"/>
              </a:rPr>
              <a:t>a</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one-component</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system</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thus  </a:t>
            </a:r>
            <a:r>
              <a:rPr dirty="0" sz="1000" spc="-10">
                <a:solidFill>
                  <a:srgbClr val="010202"/>
                </a:solidFill>
                <a:latin typeface="Times New Roman"/>
                <a:cs typeface="Times New Roman"/>
              </a:rPr>
              <a:t>has</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no</a:t>
            </a:r>
            <a:r>
              <a:rPr dirty="0" sz="1000" spc="-40">
                <a:solidFill>
                  <a:srgbClr val="010202"/>
                </a:solidFill>
                <a:latin typeface="Times New Roman"/>
                <a:cs typeface="Times New Roman"/>
              </a:rPr>
              <a:t> </a:t>
            </a:r>
            <a:r>
              <a:rPr dirty="0" sz="1000" spc="-10">
                <a:solidFill>
                  <a:srgbClr val="010202"/>
                </a:solidFill>
                <a:latin typeface="Times New Roman"/>
                <a:cs typeface="Times New Roman"/>
              </a:rPr>
              <a:t>degrees</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40">
                <a:solidFill>
                  <a:srgbClr val="010202"/>
                </a:solidFill>
                <a:latin typeface="Times New Roman"/>
                <a:cs typeface="Times New Roman"/>
              </a:rPr>
              <a:t> </a:t>
            </a:r>
            <a:r>
              <a:rPr dirty="0" sz="1000" spc="-10">
                <a:solidFill>
                  <a:srgbClr val="010202"/>
                </a:solidFill>
                <a:latin typeface="Times New Roman"/>
                <a:cs typeface="Times New Roman"/>
              </a:rPr>
              <a:t>freedom,</a:t>
            </a:r>
            <a:r>
              <a:rPr dirty="0" sz="1000" spc="-35">
                <a:solidFill>
                  <a:srgbClr val="010202"/>
                </a:solidFill>
                <a:latin typeface="Times New Roman"/>
                <a:cs typeface="Times New Roman"/>
              </a:rPr>
              <a:t> </a:t>
            </a:r>
            <a:r>
              <a:rPr dirty="0" sz="1000" spc="-10">
                <a:solidFill>
                  <a:srgbClr val="010202"/>
                </a:solidFill>
                <a:latin typeface="Times New Roman"/>
                <a:cs typeface="Times New Roman"/>
              </a:rPr>
              <a:t>and</a:t>
            </a:r>
            <a:r>
              <a:rPr dirty="0" sz="1000" spc="-40">
                <a:solidFill>
                  <a:srgbClr val="010202"/>
                </a:solidFill>
                <a:latin typeface="Times New Roman"/>
                <a:cs typeface="Times New Roman"/>
              </a:rPr>
              <a:t> </a:t>
            </a:r>
            <a:r>
              <a:rPr dirty="0" sz="1000" spc="-10">
                <a:solidFill>
                  <a:srgbClr val="010202"/>
                </a:solidFill>
                <a:latin typeface="Times New Roman"/>
                <a:cs typeface="Times New Roman"/>
              </a:rPr>
              <a:t>three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40">
                <a:solidFill>
                  <a:srgbClr val="010202"/>
                </a:solidFill>
                <a:latin typeface="Times New Roman"/>
                <a:cs typeface="Times New Roman"/>
              </a:rPr>
              <a:t> </a:t>
            </a:r>
            <a:r>
              <a:rPr dirty="0" sz="1000" spc="-10">
                <a:solidFill>
                  <a:srgbClr val="010202"/>
                </a:solidFill>
                <a:latin typeface="Times New Roman"/>
                <a:cs typeface="Times New Roman"/>
              </a:rPr>
              <a:t>therefore</a:t>
            </a:r>
            <a:r>
              <a:rPr dirty="0" sz="1000" spc="-35">
                <a:solidFill>
                  <a:srgbClr val="010202"/>
                </a:solidFill>
                <a:latin typeface="Times New Roman"/>
                <a:cs typeface="Times New Roman"/>
              </a:rPr>
              <a:t> </a:t>
            </a:r>
            <a:r>
              <a:rPr dirty="0" sz="1000" spc="-10">
                <a:solidFill>
                  <a:srgbClr val="010202"/>
                </a:solidFill>
                <a:latin typeface="Times New Roman"/>
                <a:cs typeface="Times New Roman"/>
              </a:rPr>
              <a:t>the</a:t>
            </a:r>
            <a:r>
              <a:rPr dirty="0" sz="1000" spc="-40">
                <a:solidFill>
                  <a:srgbClr val="010202"/>
                </a:solidFill>
                <a:latin typeface="Times New Roman"/>
                <a:cs typeface="Times New Roman"/>
              </a:rPr>
              <a:t> </a:t>
            </a:r>
            <a:r>
              <a:rPr dirty="0" sz="1000" spc="-10">
                <a:solidFill>
                  <a:srgbClr val="010202"/>
                </a:solidFill>
                <a:latin typeface="Times New Roman"/>
                <a:cs typeface="Times New Roman"/>
              </a:rPr>
              <a:t>maximum</a:t>
            </a:r>
            <a:r>
              <a:rPr dirty="0" sz="1000" spc="-40">
                <a:solidFill>
                  <a:srgbClr val="010202"/>
                </a:solidFill>
                <a:latin typeface="Times New Roman"/>
                <a:cs typeface="Times New Roman"/>
              </a:rPr>
              <a:t> </a:t>
            </a:r>
            <a:r>
              <a:rPr dirty="0" sz="1000" spc="-10">
                <a:solidFill>
                  <a:srgbClr val="010202"/>
                </a:solidFill>
                <a:latin typeface="Times New Roman"/>
                <a:cs typeface="Times New Roman"/>
              </a:rPr>
              <a:t>number</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40">
                <a:solidFill>
                  <a:srgbClr val="010202"/>
                </a:solidFill>
                <a:latin typeface="Times New Roman"/>
                <a:cs typeface="Times New Roman"/>
              </a:rPr>
              <a:t> </a:t>
            </a:r>
            <a:r>
              <a:rPr dirty="0" sz="1000" spc="-10">
                <a:solidFill>
                  <a:srgbClr val="010202"/>
                </a:solidFill>
                <a:latin typeface="Times New Roman"/>
                <a:cs typeface="Times New Roman"/>
              </a:rPr>
              <a:t>phases</a:t>
            </a:r>
            <a:r>
              <a:rPr dirty="0" sz="1000" spc="-35">
                <a:solidFill>
                  <a:srgbClr val="010202"/>
                </a:solidFill>
                <a:latin typeface="Times New Roman"/>
                <a:cs typeface="Times New Roman"/>
              </a:rPr>
              <a:t> </a:t>
            </a:r>
            <a:r>
              <a:rPr dirty="0" sz="1000" spc="-10">
                <a:solidFill>
                  <a:srgbClr val="010202"/>
                </a:solidFill>
                <a:latin typeface="Times New Roman"/>
                <a:cs typeface="Times New Roman"/>
              </a:rPr>
              <a:t>which</a:t>
            </a:r>
            <a:r>
              <a:rPr dirty="0" sz="1000" spc="-40">
                <a:solidFill>
                  <a:srgbClr val="010202"/>
                </a:solidFill>
                <a:latin typeface="Times New Roman"/>
                <a:cs typeface="Times New Roman"/>
              </a:rPr>
              <a:t> </a:t>
            </a:r>
            <a:r>
              <a:rPr dirty="0" sz="1000" spc="-10">
                <a:solidFill>
                  <a:srgbClr val="010202"/>
                </a:solidFill>
                <a:latin typeface="Times New Roman"/>
                <a:cs typeface="Times New Roman"/>
              </a:rPr>
              <a:t>can  </a:t>
            </a:r>
            <a:r>
              <a:rPr dirty="0" sz="1000" spc="-15">
                <a:solidFill>
                  <a:srgbClr val="010202"/>
                </a:solidFill>
                <a:latin typeface="Times New Roman"/>
                <a:cs typeface="Times New Roman"/>
              </a:rPr>
              <a:t>coexist</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at</a:t>
            </a:r>
            <a:r>
              <a:rPr dirty="0" sz="1000" spc="-40">
                <a:solidFill>
                  <a:srgbClr val="010202"/>
                </a:solidFill>
                <a:latin typeface="Times New Roman"/>
                <a:cs typeface="Times New Roman"/>
              </a:rPr>
              <a:t> </a:t>
            </a:r>
            <a:r>
              <a:rPr dirty="0" sz="1000" spc="-15">
                <a:solidFill>
                  <a:srgbClr val="010202"/>
                </a:solidFill>
                <a:latin typeface="Times New Roman"/>
                <a:cs typeface="Times New Roman"/>
              </a:rPr>
              <a:t>equilibrium</a:t>
            </a:r>
            <a:r>
              <a:rPr dirty="0" sz="1000" spc="-40">
                <a:solidFill>
                  <a:srgbClr val="010202"/>
                </a:solidFill>
                <a:latin typeface="Times New Roman"/>
                <a:cs typeface="Times New Roman"/>
              </a:rPr>
              <a:t> </a:t>
            </a:r>
            <a:r>
              <a:rPr dirty="0" sz="1000" spc="-10">
                <a:solidFill>
                  <a:srgbClr val="010202"/>
                </a:solidFill>
                <a:latin typeface="Times New Roman"/>
                <a:cs typeface="Times New Roman"/>
              </a:rPr>
              <a:t>in</a:t>
            </a:r>
            <a:r>
              <a:rPr dirty="0" sz="1000" spc="-45">
                <a:solidFill>
                  <a:srgbClr val="010202"/>
                </a:solidFill>
                <a:latin typeface="Times New Roman"/>
                <a:cs typeface="Times New Roman"/>
              </a:rPr>
              <a:t> </a:t>
            </a:r>
            <a:r>
              <a:rPr dirty="0" sz="1000">
                <a:solidFill>
                  <a:srgbClr val="010202"/>
                </a:solidFill>
                <a:latin typeface="Times New Roman"/>
                <a:cs typeface="Times New Roman"/>
              </a:rPr>
              <a:t>a</a:t>
            </a:r>
            <a:r>
              <a:rPr dirty="0" sz="1000" spc="-40">
                <a:solidFill>
                  <a:srgbClr val="010202"/>
                </a:solidFill>
                <a:latin typeface="Times New Roman"/>
                <a:cs typeface="Times New Roman"/>
              </a:rPr>
              <a:t> </a:t>
            </a:r>
            <a:r>
              <a:rPr dirty="0" sz="1000" spc="-15">
                <a:solidFill>
                  <a:srgbClr val="010202"/>
                </a:solidFill>
                <a:latin typeface="Times New Roman"/>
                <a:cs typeface="Times New Roman"/>
              </a:rPr>
              <a:t>one-component</a:t>
            </a:r>
            <a:r>
              <a:rPr dirty="0" sz="1000" spc="-40">
                <a:solidFill>
                  <a:srgbClr val="010202"/>
                </a:solidFill>
                <a:latin typeface="Times New Roman"/>
                <a:cs typeface="Times New Roman"/>
              </a:rPr>
              <a:t> </a:t>
            </a:r>
            <a:r>
              <a:rPr dirty="0" sz="1000" spc="-15">
                <a:solidFill>
                  <a:srgbClr val="010202"/>
                </a:solidFill>
                <a:latin typeface="Times New Roman"/>
                <a:cs typeface="Times New Roman"/>
              </a:rPr>
              <a:t>system.</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The</a:t>
            </a:r>
            <a:r>
              <a:rPr dirty="0" sz="1000" spc="-40">
                <a:solidFill>
                  <a:srgbClr val="010202"/>
                </a:solidFill>
                <a:latin typeface="Times New Roman"/>
                <a:cs typeface="Times New Roman"/>
              </a:rPr>
              <a:t> </a:t>
            </a:r>
            <a:r>
              <a:rPr dirty="0" sz="1000" spc="-15">
                <a:solidFill>
                  <a:srgbClr val="010202"/>
                </a:solidFill>
                <a:latin typeface="Times New Roman"/>
                <a:cs typeface="Times New Roman"/>
              </a:rPr>
              <a:t>number</a:t>
            </a:r>
            <a:r>
              <a:rPr dirty="0" sz="1000" spc="-40">
                <a:solidFill>
                  <a:srgbClr val="010202"/>
                </a:solidFill>
                <a:latin typeface="Times New Roman"/>
                <a:cs typeface="Times New Roman"/>
              </a:rPr>
              <a:t> </a:t>
            </a:r>
            <a:r>
              <a:rPr dirty="0" sz="1000" spc="-10">
                <a:solidFill>
                  <a:srgbClr val="010202"/>
                </a:solidFill>
                <a:latin typeface="Times New Roman"/>
                <a:cs typeface="Times New Roman"/>
              </a:rPr>
              <a:t>of</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degrees</a:t>
            </a:r>
            <a:r>
              <a:rPr dirty="0" sz="1000" spc="-40">
                <a:solidFill>
                  <a:srgbClr val="010202"/>
                </a:solidFill>
                <a:latin typeface="Times New Roman"/>
                <a:cs typeface="Times New Roman"/>
              </a:rPr>
              <a:t> </a:t>
            </a:r>
            <a:r>
              <a:rPr dirty="0" sz="1000" spc="-10">
                <a:solidFill>
                  <a:srgbClr val="010202"/>
                </a:solidFill>
                <a:latin typeface="Times New Roman"/>
                <a:cs typeface="Times New Roman"/>
              </a:rPr>
              <a:t>of</a:t>
            </a:r>
            <a:r>
              <a:rPr dirty="0" sz="1000" spc="-40">
                <a:solidFill>
                  <a:srgbClr val="010202"/>
                </a:solidFill>
                <a:latin typeface="Times New Roman"/>
                <a:cs typeface="Times New Roman"/>
              </a:rPr>
              <a:t> </a:t>
            </a:r>
            <a:r>
              <a:rPr dirty="0" sz="1000" spc="-15">
                <a:solidFill>
                  <a:srgbClr val="010202"/>
                </a:solidFill>
                <a:latin typeface="Times New Roman"/>
                <a:cs typeface="Times New Roman"/>
              </a:rPr>
              <a:t>freedom,</a:t>
            </a:r>
            <a:r>
              <a:rPr dirty="0" sz="1000" spc="-80">
                <a:solidFill>
                  <a:srgbClr val="010202"/>
                </a:solidFill>
                <a:latin typeface="Times New Roman"/>
                <a:cs typeface="Times New Roman"/>
              </a:rPr>
              <a:t> </a:t>
            </a:r>
            <a:r>
              <a:rPr dirty="0" sz="1000" spc="-10" i="1">
                <a:solidFill>
                  <a:srgbClr val="010202"/>
                </a:solidFill>
                <a:latin typeface="Times New Roman"/>
                <a:cs typeface="Times New Roman"/>
              </a:rPr>
              <a:t>F,</a:t>
            </a:r>
            <a:r>
              <a:rPr dirty="0" sz="1000" spc="-45" i="1">
                <a:solidFill>
                  <a:srgbClr val="010202"/>
                </a:solidFill>
                <a:latin typeface="Times New Roman"/>
                <a:cs typeface="Times New Roman"/>
              </a:rPr>
              <a:t> </a:t>
            </a:r>
            <a:r>
              <a:rPr dirty="0" sz="1000" spc="-15">
                <a:solidFill>
                  <a:srgbClr val="010202"/>
                </a:solidFill>
                <a:latin typeface="Times New Roman"/>
                <a:cs typeface="Times New Roman"/>
              </a:rPr>
              <a:t>that  </a:t>
            </a:r>
            <a:r>
              <a:rPr dirty="0" sz="1000">
                <a:solidFill>
                  <a:srgbClr val="010202"/>
                </a:solidFill>
                <a:latin typeface="Times New Roman"/>
                <a:cs typeface="Times New Roman"/>
              </a:rPr>
              <a:t>a system containing </a:t>
            </a:r>
            <a:r>
              <a:rPr dirty="0" sz="1000" i="1">
                <a:solidFill>
                  <a:srgbClr val="010202"/>
                </a:solidFill>
                <a:latin typeface="Times New Roman"/>
                <a:cs typeface="Times New Roman"/>
              </a:rPr>
              <a:t>C </a:t>
            </a:r>
            <a:r>
              <a:rPr dirty="0" sz="1000">
                <a:solidFill>
                  <a:srgbClr val="010202"/>
                </a:solidFill>
                <a:latin typeface="Times New Roman"/>
                <a:cs typeface="Times New Roman"/>
              </a:rPr>
              <a:t>components can have when </a:t>
            </a:r>
            <a:r>
              <a:rPr dirty="0" sz="1000" i="1">
                <a:solidFill>
                  <a:srgbClr val="010202"/>
                </a:solidFill>
                <a:latin typeface="Times New Roman"/>
                <a:cs typeface="Times New Roman"/>
              </a:rPr>
              <a:t>P </a:t>
            </a:r>
            <a:r>
              <a:rPr dirty="0" sz="1000">
                <a:solidFill>
                  <a:srgbClr val="010202"/>
                </a:solidFill>
                <a:latin typeface="Times New Roman"/>
                <a:cs typeface="Times New Roman"/>
              </a:rPr>
              <a:t>phases are in equilibrium is given</a:t>
            </a:r>
            <a:r>
              <a:rPr dirty="0" sz="1000" spc="-110">
                <a:solidFill>
                  <a:srgbClr val="010202"/>
                </a:solidFill>
                <a:latin typeface="Times New Roman"/>
                <a:cs typeface="Times New Roman"/>
              </a:rPr>
              <a:t> </a:t>
            </a:r>
            <a:r>
              <a:rPr dirty="0" sz="1000">
                <a:solidFill>
                  <a:srgbClr val="010202"/>
                </a:solidFill>
                <a:latin typeface="Times New Roman"/>
                <a:cs typeface="Times New Roman"/>
              </a:rPr>
              <a:t>by</a:t>
            </a:r>
            <a:endParaRPr sz="1000">
              <a:latin typeface="Times New Roman"/>
              <a:cs typeface="Times New Roman"/>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196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txBox="1"/>
          <p:nvPr/>
        </p:nvSpPr>
        <p:spPr>
          <a:xfrm>
            <a:off x="916939" y="3858259"/>
            <a:ext cx="2083435" cy="177800"/>
          </a:xfrm>
          <a:prstGeom prst="rect">
            <a:avLst/>
          </a:prstGeom>
        </p:spPr>
        <p:txBody>
          <a:bodyPr wrap="square" lIns="0" tIns="12700" rIns="0" bIns="0" rtlCol="0" vert="horz">
            <a:spAutoFit/>
          </a:bodyPr>
          <a:lstStyle/>
          <a:p>
            <a:pPr marL="12700">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7.13 </a:t>
            </a:r>
            <a:r>
              <a:rPr dirty="0" sz="1000">
                <a:solidFill>
                  <a:srgbClr val="010202"/>
                </a:solidFill>
                <a:latin typeface="Times New Roman"/>
                <a:cs typeface="Times New Roman"/>
              </a:rPr>
              <a:t>The phase diagram for</a:t>
            </a:r>
            <a:r>
              <a:rPr dirty="0" sz="1000" spc="-80">
                <a:solidFill>
                  <a:srgbClr val="010202"/>
                </a:solidFill>
                <a:latin typeface="Times New Roman"/>
                <a:cs typeface="Times New Roman"/>
              </a:rPr>
              <a:t> </a:t>
            </a:r>
            <a:r>
              <a:rPr dirty="0" sz="1000">
                <a:solidFill>
                  <a:srgbClr val="010202"/>
                </a:solidFill>
                <a:latin typeface="Times New Roman"/>
                <a:cs typeface="Times New Roman"/>
              </a:rPr>
              <a:t>iron.</a:t>
            </a:r>
            <a:endParaRPr sz="1000">
              <a:latin typeface="Times New Roman"/>
              <a:cs typeface="Times New Roman"/>
            </a:endParaRPr>
          </a:p>
        </p:txBody>
      </p:sp>
      <p:sp>
        <p:nvSpPr>
          <p:cNvPr id="4" name="object 4"/>
          <p:cNvSpPr/>
          <p:nvPr/>
        </p:nvSpPr>
        <p:spPr>
          <a:xfrm>
            <a:off x="866775" y="811212"/>
            <a:ext cx="3790950" cy="2943225"/>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1290637" y="4291012"/>
            <a:ext cx="3095625" cy="237172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887319" y="6794500"/>
            <a:ext cx="3484245" cy="482600"/>
          </a:xfrm>
          <a:prstGeom prst="rect">
            <a:avLst/>
          </a:prstGeom>
        </p:spPr>
        <p:txBody>
          <a:bodyPr wrap="square" lIns="0" tIns="12700" rIns="0" bIns="0" rtlCol="0" vert="horz">
            <a:spAutoFit/>
          </a:bodyPr>
          <a:lstStyle/>
          <a:p>
            <a:pPr algn="just" marL="469265" marR="5080" indent="-457200">
              <a:lnSpc>
                <a:spcPct val="100000"/>
              </a:lnSpc>
              <a:spcBef>
                <a:spcPts val="100"/>
              </a:spcBef>
            </a:pPr>
            <a:r>
              <a:rPr dirty="0" sz="900" spc="-5" b="1">
                <a:solidFill>
                  <a:srgbClr val="010202"/>
                </a:solidFill>
                <a:latin typeface="Times New Roman"/>
                <a:cs typeface="Times New Roman"/>
              </a:rPr>
              <a:t>Figure </a:t>
            </a:r>
            <a:r>
              <a:rPr dirty="0" sz="900" b="1">
                <a:solidFill>
                  <a:srgbClr val="010202"/>
                </a:solidFill>
                <a:latin typeface="Times New Roman"/>
                <a:cs typeface="Times New Roman"/>
              </a:rPr>
              <a:t>7.14 </a:t>
            </a:r>
            <a:r>
              <a:rPr dirty="0" sz="1000">
                <a:solidFill>
                  <a:srgbClr val="010202"/>
                </a:solidFill>
                <a:latin typeface="Times New Roman"/>
                <a:cs typeface="Times New Roman"/>
              </a:rPr>
              <a:t>Schematic representation of the variation of the molar  Gibbs free </a:t>
            </a:r>
            <a:r>
              <a:rPr dirty="0" sz="1000" spc="-5">
                <a:solidFill>
                  <a:srgbClr val="010202"/>
                </a:solidFill>
                <a:latin typeface="Times New Roman"/>
                <a:cs typeface="Times New Roman"/>
              </a:rPr>
              <a:t>energies </a:t>
            </a:r>
            <a:r>
              <a:rPr dirty="0" sz="1000">
                <a:solidFill>
                  <a:srgbClr val="010202"/>
                </a:solidFill>
                <a:latin typeface="Times New Roman"/>
                <a:cs typeface="Times New Roman"/>
              </a:rPr>
              <a:t>of the bcc, fcc, liquid, and vapor  phases of iron with temperature at constant</a:t>
            </a:r>
            <a:r>
              <a:rPr dirty="0" sz="1000" spc="15">
                <a:solidFill>
                  <a:srgbClr val="010202"/>
                </a:solidFill>
                <a:latin typeface="Times New Roman"/>
                <a:cs typeface="Times New Roman"/>
              </a:rPr>
              <a:t> </a:t>
            </a:r>
            <a:r>
              <a:rPr dirty="0" sz="1000">
                <a:solidFill>
                  <a:srgbClr val="010202"/>
                </a:solidFill>
                <a:latin typeface="Times New Roman"/>
                <a:cs typeface="Times New Roman"/>
              </a:rPr>
              <a:t>pressure.</a:t>
            </a:r>
            <a:endParaRPr sz="1000">
              <a:latin typeface="Times New Roman"/>
              <a:cs typeface="Times New Roman"/>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19096" y="403223"/>
            <a:ext cx="4650105" cy="3138170"/>
          </a:xfrm>
          <a:prstGeom prst="rect">
            <a:avLst/>
          </a:prstGeom>
        </p:spPr>
        <p:txBody>
          <a:bodyPr wrap="square" lIns="0" tIns="12700" rIns="0" bIns="0" rtlCol="0" vert="horz">
            <a:spAutoFit/>
          </a:bodyPr>
          <a:lstStyle/>
          <a:p>
            <a:pPr marL="1854835">
              <a:lnSpc>
                <a:spcPct val="100000"/>
              </a:lnSpc>
              <a:spcBef>
                <a:spcPts val="100"/>
              </a:spcBef>
            </a:pPr>
            <a:r>
              <a:rPr dirty="0" sz="1000" i="1">
                <a:solidFill>
                  <a:srgbClr val="231F20"/>
                </a:solidFill>
                <a:latin typeface="Times New Roman"/>
                <a:cs typeface="Times New Roman"/>
              </a:rPr>
              <a:t>Phase Equilibrium in a One-Component System</a:t>
            </a:r>
            <a:r>
              <a:rPr dirty="0" sz="1000" spc="160" i="1">
                <a:solidFill>
                  <a:srgbClr val="231F20"/>
                </a:solidFill>
                <a:latin typeface="Times New Roman"/>
                <a:cs typeface="Times New Roman"/>
              </a:rPr>
              <a:t> </a:t>
            </a:r>
            <a:r>
              <a:rPr dirty="0" sz="1000">
                <a:solidFill>
                  <a:srgbClr val="231F20"/>
                </a:solidFill>
                <a:latin typeface="Times New Roman"/>
                <a:cs typeface="Times New Roman"/>
              </a:rPr>
              <a:t>197</a:t>
            </a:r>
            <a:endParaRPr sz="1000">
              <a:latin typeface="Times New Roman"/>
              <a:cs typeface="Times New Roman"/>
            </a:endParaRPr>
          </a:p>
          <a:p>
            <a:pPr algn="just" marL="38100" marR="30480">
              <a:lnSpc>
                <a:spcPct val="100000"/>
              </a:lnSpc>
              <a:spcBef>
                <a:spcPts val="765"/>
              </a:spcBef>
            </a:pPr>
            <a:r>
              <a:rPr dirty="0" sz="1000">
                <a:solidFill>
                  <a:srgbClr val="010202"/>
                </a:solidFill>
                <a:latin typeface="Times New Roman"/>
                <a:cs typeface="Times New Roman"/>
              </a:rPr>
              <a:t>phases of iron. The curvature of the bcc iron line is such that it intersects the fcc iron line  twice, with the consequence that, at 1 atm pressure, bcc iron is stable relative to fcc iron  at temperatures less than 910°C and at temperatures greater than</a:t>
            </a:r>
            <a:r>
              <a:rPr dirty="0" sz="1000" spc="-30">
                <a:solidFill>
                  <a:srgbClr val="010202"/>
                </a:solidFill>
                <a:latin typeface="Times New Roman"/>
                <a:cs typeface="Times New Roman"/>
              </a:rPr>
              <a:t> </a:t>
            </a:r>
            <a:r>
              <a:rPr dirty="0" sz="1000">
                <a:solidFill>
                  <a:srgbClr val="010202"/>
                </a:solidFill>
                <a:latin typeface="Times New Roman"/>
                <a:cs typeface="Times New Roman"/>
              </a:rPr>
              <a:t>1390°C.</a:t>
            </a:r>
            <a:endParaRPr sz="1000">
              <a:latin typeface="Times New Roman"/>
              <a:cs typeface="Times New Roman"/>
            </a:endParaRPr>
          </a:p>
          <a:p>
            <a:pPr marL="38100" marR="30480">
              <a:lnSpc>
                <a:spcPct val="130900"/>
              </a:lnSpc>
            </a:pPr>
            <a:r>
              <a:rPr dirty="0" sz="1000" spc="-5">
                <a:solidFill>
                  <a:srgbClr val="010202"/>
                </a:solidFill>
                <a:latin typeface="Times New Roman"/>
                <a:cs typeface="Times New Roman"/>
              </a:rPr>
              <a:t>A </a:t>
            </a:r>
            <a:r>
              <a:rPr dirty="0" sz="1000">
                <a:solidFill>
                  <a:srgbClr val="010202"/>
                </a:solidFill>
                <a:latin typeface="Times New Roman"/>
                <a:cs typeface="Times New Roman"/>
              </a:rPr>
              <a:t>schematic phase diagram for zirconia, ZrO</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 is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7.15. Zirconia</a:t>
            </a:r>
            <a:r>
              <a:rPr dirty="0" sz="1000" spc="80">
                <a:solidFill>
                  <a:srgbClr val="010202"/>
                </a:solidFill>
                <a:latin typeface="Times New Roman"/>
                <a:cs typeface="Times New Roman"/>
              </a:rPr>
              <a:t> </a:t>
            </a:r>
            <a:r>
              <a:rPr dirty="0" sz="1000">
                <a:solidFill>
                  <a:srgbClr val="010202"/>
                </a:solidFill>
                <a:latin typeface="Times New Roman"/>
                <a:cs typeface="Times New Roman"/>
              </a:rPr>
              <a:t>has  monoclinic, tetragonal, and cubic polymorphs, and its existence in any of five phases  (three polymorphs plus liquid and vapor) means that the phase diagram contains 5!/3!=20  triple points, five of which are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7.15. The states </a:t>
            </a:r>
            <a:r>
              <a:rPr dirty="0" sz="1000" i="1">
                <a:solidFill>
                  <a:srgbClr val="010202"/>
                </a:solidFill>
                <a:latin typeface="Times New Roman"/>
                <a:cs typeface="Times New Roman"/>
              </a:rPr>
              <a:t>a, b, </a:t>
            </a:r>
            <a:r>
              <a:rPr dirty="0" sz="1000">
                <a:solidFill>
                  <a:srgbClr val="010202"/>
                </a:solidFill>
                <a:latin typeface="Times New Roman"/>
                <a:cs typeface="Times New Roman"/>
              </a:rPr>
              <a:t>and </a:t>
            </a:r>
            <a:r>
              <a:rPr dirty="0" sz="1000" i="1">
                <a:solidFill>
                  <a:srgbClr val="010202"/>
                </a:solidFill>
                <a:latin typeface="Times New Roman"/>
                <a:cs typeface="Times New Roman"/>
              </a:rPr>
              <a:t>c </a:t>
            </a:r>
            <a:r>
              <a:rPr dirty="0" sz="1000">
                <a:solidFill>
                  <a:srgbClr val="010202"/>
                </a:solidFill>
                <a:latin typeface="Times New Roman"/>
                <a:cs typeface="Times New Roman"/>
              </a:rPr>
              <a:t>are stable triple  points for, respectively, the three-phase equilibria monoclinictetragonal-vapor,</a:t>
            </a:r>
            <a:r>
              <a:rPr dirty="0" sz="1000" spc="-165">
                <a:solidFill>
                  <a:srgbClr val="010202"/>
                </a:solidFill>
                <a:latin typeface="Times New Roman"/>
                <a:cs typeface="Times New Roman"/>
              </a:rPr>
              <a:t> </a:t>
            </a:r>
            <a:r>
              <a:rPr dirty="0" sz="1000">
                <a:solidFill>
                  <a:srgbClr val="010202"/>
                </a:solidFill>
                <a:latin typeface="Times New Roman"/>
                <a:cs typeface="Times New Roman"/>
              </a:rPr>
              <a:t>tetragonal-  cubic-vapor, and cubic-liquid-vapor, and the states </a:t>
            </a:r>
            <a:r>
              <a:rPr dirty="0" sz="1000" i="1">
                <a:solidFill>
                  <a:srgbClr val="010202"/>
                </a:solidFill>
                <a:latin typeface="Times New Roman"/>
                <a:cs typeface="Times New Roman"/>
              </a:rPr>
              <a:t>d </a:t>
            </a:r>
            <a:r>
              <a:rPr dirty="0" sz="1000">
                <a:solidFill>
                  <a:srgbClr val="010202"/>
                </a:solidFill>
                <a:latin typeface="Times New Roman"/>
                <a:cs typeface="Times New Roman"/>
              </a:rPr>
              <a:t>and </a:t>
            </a:r>
            <a:r>
              <a:rPr dirty="0" sz="1000" i="1">
                <a:solidFill>
                  <a:srgbClr val="010202"/>
                </a:solidFill>
                <a:latin typeface="Times New Roman"/>
                <a:cs typeface="Times New Roman"/>
              </a:rPr>
              <a:t>e </a:t>
            </a:r>
            <a:r>
              <a:rPr dirty="0" sz="1000">
                <a:solidFill>
                  <a:srgbClr val="010202"/>
                </a:solidFill>
                <a:latin typeface="Times New Roman"/>
                <a:cs typeface="Times New Roman"/>
              </a:rPr>
              <a:t>are metastable triple points.  The state </a:t>
            </a:r>
            <a:r>
              <a:rPr dirty="0" sz="1000" i="1">
                <a:solidFill>
                  <a:srgbClr val="010202"/>
                </a:solidFill>
                <a:latin typeface="Times New Roman"/>
                <a:cs typeface="Times New Roman"/>
              </a:rPr>
              <a:t>d </a:t>
            </a:r>
            <a:r>
              <a:rPr dirty="0" sz="1000">
                <a:solidFill>
                  <a:srgbClr val="010202"/>
                </a:solidFill>
                <a:latin typeface="Times New Roman"/>
                <a:cs typeface="Times New Roman"/>
              </a:rPr>
              <a:t>is that at which the extrapolated vapor pressure lines of the monoclinic </a:t>
            </a:r>
            <a:r>
              <a:rPr dirty="0" sz="1000" spc="-5">
                <a:solidFill>
                  <a:srgbClr val="010202"/>
                </a:solidFill>
                <a:latin typeface="Times New Roman"/>
                <a:cs typeface="Times New Roman"/>
              </a:rPr>
              <a:t>and  </a:t>
            </a:r>
            <a:r>
              <a:rPr dirty="0" sz="1000">
                <a:solidFill>
                  <a:srgbClr val="010202"/>
                </a:solidFill>
                <a:latin typeface="Times New Roman"/>
                <a:cs typeface="Times New Roman"/>
              </a:rPr>
              <a:t>the</a:t>
            </a:r>
            <a:r>
              <a:rPr dirty="0" sz="1000" spc="80">
                <a:solidFill>
                  <a:srgbClr val="010202"/>
                </a:solidFill>
                <a:latin typeface="Times New Roman"/>
                <a:cs typeface="Times New Roman"/>
              </a:rPr>
              <a:t> </a:t>
            </a:r>
            <a:r>
              <a:rPr dirty="0" sz="1000">
                <a:solidFill>
                  <a:srgbClr val="010202"/>
                </a:solidFill>
                <a:latin typeface="Times New Roman"/>
                <a:cs typeface="Times New Roman"/>
              </a:rPr>
              <a:t>cubic</a:t>
            </a:r>
            <a:r>
              <a:rPr dirty="0" sz="1000" spc="80">
                <a:solidFill>
                  <a:srgbClr val="010202"/>
                </a:solidFill>
                <a:latin typeface="Times New Roman"/>
                <a:cs typeface="Times New Roman"/>
              </a:rPr>
              <a:t> </a:t>
            </a:r>
            <a:r>
              <a:rPr dirty="0" sz="1000">
                <a:solidFill>
                  <a:srgbClr val="010202"/>
                </a:solidFill>
                <a:latin typeface="Times New Roman"/>
                <a:cs typeface="Times New Roman"/>
              </a:rPr>
              <a:t>lines</a:t>
            </a:r>
            <a:r>
              <a:rPr dirty="0" sz="1000" spc="80">
                <a:solidFill>
                  <a:srgbClr val="010202"/>
                </a:solidFill>
                <a:latin typeface="Times New Roman"/>
                <a:cs typeface="Times New Roman"/>
              </a:rPr>
              <a:t> </a:t>
            </a:r>
            <a:r>
              <a:rPr dirty="0" sz="1000">
                <a:solidFill>
                  <a:srgbClr val="010202"/>
                </a:solidFill>
                <a:latin typeface="Times New Roman"/>
                <a:cs typeface="Times New Roman"/>
              </a:rPr>
              <a:t>meet</a:t>
            </a:r>
            <a:r>
              <a:rPr dirty="0" sz="1000" spc="80">
                <a:solidFill>
                  <a:srgbClr val="010202"/>
                </a:solidFill>
                <a:latin typeface="Times New Roman"/>
                <a:cs typeface="Times New Roman"/>
              </a:rPr>
              <a:t> </a:t>
            </a:r>
            <a:r>
              <a:rPr dirty="0" sz="1000">
                <a:solidFill>
                  <a:srgbClr val="010202"/>
                </a:solidFill>
                <a:latin typeface="Times New Roman"/>
                <a:cs typeface="Times New Roman"/>
              </a:rPr>
              <a:t>in</a:t>
            </a:r>
            <a:r>
              <a:rPr dirty="0" sz="1000" spc="80">
                <a:solidFill>
                  <a:srgbClr val="010202"/>
                </a:solidFill>
                <a:latin typeface="Times New Roman"/>
                <a:cs typeface="Times New Roman"/>
              </a:rPr>
              <a:t> </a:t>
            </a:r>
            <a:r>
              <a:rPr dirty="0" sz="1000">
                <a:solidFill>
                  <a:srgbClr val="010202"/>
                </a:solidFill>
                <a:latin typeface="Times New Roman"/>
                <a:cs typeface="Times New Roman"/>
              </a:rPr>
              <a:t>the</a:t>
            </a:r>
            <a:r>
              <a:rPr dirty="0" sz="1000" spc="85">
                <a:solidFill>
                  <a:srgbClr val="010202"/>
                </a:solidFill>
                <a:latin typeface="Times New Roman"/>
                <a:cs typeface="Times New Roman"/>
              </a:rPr>
              <a:t> </a:t>
            </a:r>
            <a:r>
              <a:rPr dirty="0" sz="1000">
                <a:solidFill>
                  <a:srgbClr val="010202"/>
                </a:solidFill>
                <a:latin typeface="Times New Roman"/>
                <a:cs typeface="Times New Roman"/>
              </a:rPr>
              <a:t>phase</a:t>
            </a:r>
            <a:r>
              <a:rPr dirty="0" sz="1000" spc="80">
                <a:solidFill>
                  <a:srgbClr val="010202"/>
                </a:solidFill>
                <a:latin typeface="Times New Roman"/>
                <a:cs typeface="Times New Roman"/>
              </a:rPr>
              <a:t> </a:t>
            </a:r>
            <a:r>
              <a:rPr dirty="0" sz="1000">
                <a:solidFill>
                  <a:srgbClr val="010202"/>
                </a:solidFill>
                <a:latin typeface="Times New Roman"/>
                <a:cs typeface="Times New Roman"/>
              </a:rPr>
              <a:t>field</a:t>
            </a:r>
            <a:r>
              <a:rPr dirty="0" sz="1000" spc="80">
                <a:solidFill>
                  <a:srgbClr val="010202"/>
                </a:solidFill>
                <a:latin typeface="Times New Roman"/>
                <a:cs typeface="Times New Roman"/>
              </a:rPr>
              <a:t> </a:t>
            </a:r>
            <a:r>
              <a:rPr dirty="0" sz="1000">
                <a:solidFill>
                  <a:srgbClr val="010202"/>
                </a:solidFill>
                <a:latin typeface="Times New Roman"/>
                <a:cs typeface="Times New Roman"/>
              </a:rPr>
              <a:t>of</a:t>
            </a:r>
            <a:r>
              <a:rPr dirty="0" sz="1000" spc="80">
                <a:solidFill>
                  <a:srgbClr val="010202"/>
                </a:solidFill>
                <a:latin typeface="Times New Roman"/>
                <a:cs typeface="Times New Roman"/>
              </a:rPr>
              <a:t> </a:t>
            </a:r>
            <a:r>
              <a:rPr dirty="0" sz="1000">
                <a:solidFill>
                  <a:srgbClr val="010202"/>
                </a:solidFill>
                <a:latin typeface="Times New Roman"/>
                <a:cs typeface="Times New Roman"/>
              </a:rPr>
              <a:t>stable</a:t>
            </a:r>
            <a:r>
              <a:rPr dirty="0" sz="1000" spc="80">
                <a:solidFill>
                  <a:srgbClr val="010202"/>
                </a:solidFill>
                <a:latin typeface="Times New Roman"/>
                <a:cs typeface="Times New Roman"/>
              </a:rPr>
              <a:t> </a:t>
            </a:r>
            <a:r>
              <a:rPr dirty="0" sz="1000">
                <a:solidFill>
                  <a:srgbClr val="010202"/>
                </a:solidFill>
                <a:latin typeface="Times New Roman"/>
                <a:cs typeface="Times New Roman"/>
              </a:rPr>
              <a:t>tetragonal</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ZrO</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a:t>
            </a:r>
            <a:r>
              <a:rPr dirty="0" sz="1000" spc="80">
                <a:solidFill>
                  <a:srgbClr val="010202"/>
                </a:solidFill>
                <a:latin typeface="Times New Roman"/>
                <a:cs typeface="Times New Roman"/>
              </a:rPr>
              <a:t> </a:t>
            </a:r>
            <a:r>
              <a:rPr dirty="0" sz="1000">
                <a:solidFill>
                  <a:srgbClr val="010202"/>
                </a:solidFill>
                <a:latin typeface="Times New Roman"/>
                <a:cs typeface="Times New Roman"/>
              </a:rPr>
              <a:t>The</a:t>
            </a:r>
            <a:r>
              <a:rPr dirty="0" sz="1000" spc="85">
                <a:solidFill>
                  <a:srgbClr val="010202"/>
                </a:solidFill>
                <a:latin typeface="Times New Roman"/>
                <a:cs typeface="Times New Roman"/>
              </a:rPr>
              <a:t> </a:t>
            </a:r>
            <a:r>
              <a:rPr dirty="0" sz="1000">
                <a:solidFill>
                  <a:srgbClr val="010202"/>
                </a:solidFill>
                <a:latin typeface="Times New Roman"/>
                <a:cs typeface="Times New Roman"/>
              </a:rPr>
              <a:t>state</a:t>
            </a:r>
            <a:r>
              <a:rPr dirty="0" sz="1000" spc="80">
                <a:solidFill>
                  <a:srgbClr val="010202"/>
                </a:solidFill>
                <a:latin typeface="Times New Roman"/>
                <a:cs typeface="Times New Roman"/>
              </a:rPr>
              <a:t> </a:t>
            </a:r>
            <a:r>
              <a:rPr dirty="0" sz="1000" i="1">
                <a:solidFill>
                  <a:srgbClr val="010202"/>
                </a:solidFill>
                <a:latin typeface="Times New Roman"/>
                <a:cs typeface="Times New Roman"/>
              </a:rPr>
              <a:t>d</a:t>
            </a:r>
            <a:r>
              <a:rPr dirty="0" sz="1000" spc="80" i="1">
                <a:solidFill>
                  <a:srgbClr val="010202"/>
                </a:solidFill>
                <a:latin typeface="Times New Roman"/>
                <a:cs typeface="Times New Roman"/>
              </a:rPr>
              <a:t> </a:t>
            </a:r>
            <a:r>
              <a:rPr dirty="0" sz="1000">
                <a:solidFill>
                  <a:srgbClr val="010202"/>
                </a:solidFill>
                <a:latin typeface="Times New Roman"/>
                <a:cs typeface="Times New Roman"/>
              </a:rPr>
              <a:t>is</a:t>
            </a:r>
            <a:r>
              <a:rPr dirty="0" sz="1000" spc="80">
                <a:solidFill>
                  <a:srgbClr val="010202"/>
                </a:solidFill>
                <a:latin typeface="Times New Roman"/>
                <a:cs typeface="Times New Roman"/>
              </a:rPr>
              <a:t> </a:t>
            </a:r>
            <a:r>
              <a:rPr dirty="0" sz="1000">
                <a:solidFill>
                  <a:srgbClr val="010202"/>
                </a:solidFill>
                <a:latin typeface="Times New Roman"/>
                <a:cs typeface="Times New Roman"/>
              </a:rPr>
              <a:t>thus</a:t>
            </a:r>
            <a:r>
              <a:rPr dirty="0" sz="1000" spc="80">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a:p>
            <a:pPr algn="just" marL="38100" marR="31750">
              <a:lnSpc>
                <a:spcPct val="100000"/>
              </a:lnSpc>
              <a:spcBef>
                <a:spcPts val="370"/>
              </a:spcBef>
            </a:pPr>
            <a:r>
              <a:rPr dirty="0" sz="1000">
                <a:solidFill>
                  <a:srgbClr val="010202"/>
                </a:solidFill>
                <a:latin typeface="Times New Roman"/>
                <a:cs typeface="Times New Roman"/>
              </a:rPr>
              <a:t>metastable triple point for the equilibrium between vapor, monoclinic, and cubic</a:t>
            </a:r>
            <a:r>
              <a:rPr dirty="0" sz="1000" spc="-95">
                <a:solidFill>
                  <a:srgbClr val="010202"/>
                </a:solidFill>
                <a:latin typeface="Times New Roman"/>
                <a:cs typeface="Times New Roman"/>
              </a:rPr>
              <a:t> </a:t>
            </a:r>
            <a:r>
              <a:rPr dirty="0" sz="1000">
                <a:solidFill>
                  <a:srgbClr val="010202"/>
                </a:solidFill>
                <a:latin typeface="Times New Roman"/>
                <a:cs typeface="Times New Roman"/>
              </a:rPr>
              <a:t>zirconia,  </a:t>
            </a:r>
            <a:r>
              <a:rPr dirty="0" sz="1000" spc="-20">
                <a:solidFill>
                  <a:srgbClr val="010202"/>
                </a:solidFill>
                <a:latin typeface="Times New Roman"/>
                <a:cs typeface="Times New Roman"/>
              </a:rPr>
              <a:t>which</a:t>
            </a:r>
            <a:r>
              <a:rPr dirty="0" sz="1000" spc="-55">
                <a:solidFill>
                  <a:srgbClr val="010202"/>
                </a:solidFill>
                <a:latin typeface="Times New Roman"/>
                <a:cs typeface="Times New Roman"/>
              </a:rPr>
              <a:t> </a:t>
            </a:r>
            <a:r>
              <a:rPr dirty="0" sz="1000" spc="-25">
                <a:solidFill>
                  <a:srgbClr val="010202"/>
                </a:solidFill>
                <a:latin typeface="Times New Roman"/>
                <a:cs typeface="Times New Roman"/>
              </a:rPr>
              <a:t>occurs</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at</a:t>
            </a:r>
            <a:r>
              <a:rPr dirty="0" sz="1000" spc="-50">
                <a:solidFill>
                  <a:srgbClr val="010202"/>
                </a:solidFill>
                <a:latin typeface="Times New Roman"/>
                <a:cs typeface="Times New Roman"/>
              </a:rPr>
              <a:t> </a:t>
            </a:r>
            <a:r>
              <a:rPr dirty="0" sz="1000">
                <a:solidFill>
                  <a:srgbClr val="010202"/>
                </a:solidFill>
                <a:latin typeface="Times New Roman"/>
                <a:cs typeface="Times New Roman"/>
              </a:rPr>
              <a:t>a</a:t>
            </a:r>
            <a:r>
              <a:rPr dirty="0" sz="1000" spc="-55">
                <a:solidFill>
                  <a:srgbClr val="010202"/>
                </a:solidFill>
                <a:latin typeface="Times New Roman"/>
                <a:cs typeface="Times New Roman"/>
              </a:rPr>
              <a:t> </a:t>
            </a:r>
            <a:r>
              <a:rPr dirty="0" sz="1000" spc="-25">
                <a:solidFill>
                  <a:srgbClr val="010202"/>
                </a:solidFill>
                <a:latin typeface="Times New Roman"/>
                <a:cs typeface="Times New Roman"/>
              </a:rPr>
              <a:t>higher</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value</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molar</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Gibbs</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free</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energy</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than</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that</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tetragonal</a:t>
            </a:r>
            <a:r>
              <a:rPr dirty="0" sz="1000" spc="-55">
                <a:solidFill>
                  <a:srgbClr val="010202"/>
                </a:solidFill>
                <a:latin typeface="Times New Roman"/>
                <a:cs typeface="Times New Roman"/>
              </a:rPr>
              <a:t> </a:t>
            </a:r>
            <a:r>
              <a:rPr dirty="0" sz="1000" spc="-25">
                <a:solidFill>
                  <a:srgbClr val="010202"/>
                </a:solidFill>
                <a:latin typeface="Times New Roman"/>
                <a:cs typeface="Times New Roman"/>
              </a:rPr>
              <a:t>zirconia</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at</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the  </a:t>
            </a:r>
            <a:r>
              <a:rPr dirty="0" sz="1000">
                <a:solidFill>
                  <a:srgbClr val="010202"/>
                </a:solidFill>
                <a:latin typeface="Times New Roman"/>
                <a:cs typeface="Times New Roman"/>
              </a:rPr>
              <a:t>same value of </a:t>
            </a:r>
            <a:r>
              <a:rPr dirty="0" sz="1000" i="1">
                <a:solidFill>
                  <a:srgbClr val="010202"/>
                </a:solidFill>
                <a:latin typeface="Times New Roman"/>
                <a:cs typeface="Times New Roman"/>
              </a:rPr>
              <a:t>P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Similarly the state </a:t>
            </a:r>
            <a:r>
              <a:rPr dirty="0" sz="1000" i="1">
                <a:solidFill>
                  <a:srgbClr val="010202"/>
                </a:solidFill>
                <a:latin typeface="Times New Roman"/>
                <a:cs typeface="Times New Roman"/>
              </a:rPr>
              <a:t>e, </a:t>
            </a:r>
            <a:r>
              <a:rPr dirty="0" sz="1000">
                <a:solidFill>
                  <a:srgbClr val="010202"/>
                </a:solidFill>
                <a:latin typeface="Times New Roman"/>
                <a:cs typeface="Times New Roman"/>
              </a:rPr>
              <a:t>which is that at which the extrapolated </a:t>
            </a:r>
            <a:r>
              <a:rPr dirty="0" sz="1000" spc="-5">
                <a:solidFill>
                  <a:srgbClr val="010202"/>
                </a:solidFill>
                <a:latin typeface="Times New Roman"/>
                <a:cs typeface="Times New Roman"/>
              </a:rPr>
              <a:t>vapor  </a:t>
            </a:r>
            <a:r>
              <a:rPr dirty="0" sz="1000" spc="-25">
                <a:solidFill>
                  <a:srgbClr val="010202"/>
                </a:solidFill>
                <a:latin typeface="Times New Roman"/>
                <a:cs typeface="Times New Roman"/>
              </a:rPr>
              <a:t>pressures</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tetragonal</a:t>
            </a:r>
            <a:r>
              <a:rPr dirty="0" sz="1000" spc="-45">
                <a:solidFill>
                  <a:srgbClr val="010202"/>
                </a:solidFill>
                <a:latin typeface="Times New Roman"/>
                <a:cs typeface="Times New Roman"/>
              </a:rPr>
              <a:t> </a:t>
            </a:r>
            <a:r>
              <a:rPr dirty="0" sz="1000" spc="-20">
                <a:solidFill>
                  <a:srgbClr val="010202"/>
                </a:solidFill>
                <a:latin typeface="Times New Roman"/>
                <a:cs typeface="Times New Roman"/>
              </a:rPr>
              <a:t>and</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liquid</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zirconia</a:t>
            </a:r>
            <a:r>
              <a:rPr dirty="0" sz="1000" spc="-45">
                <a:solidFill>
                  <a:srgbClr val="010202"/>
                </a:solidFill>
                <a:latin typeface="Times New Roman"/>
                <a:cs typeface="Times New Roman"/>
              </a:rPr>
              <a:t> </a:t>
            </a:r>
            <a:r>
              <a:rPr dirty="0" sz="1000" spc="-25">
                <a:solidFill>
                  <a:srgbClr val="010202"/>
                </a:solidFill>
                <a:latin typeface="Times New Roman"/>
                <a:cs typeface="Times New Roman"/>
              </a:rPr>
              <a:t>intersect</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in</a:t>
            </a:r>
            <a:r>
              <a:rPr dirty="0" sz="1000" spc="-45">
                <a:solidFill>
                  <a:srgbClr val="010202"/>
                </a:solidFill>
                <a:latin typeface="Times New Roman"/>
                <a:cs typeface="Times New Roman"/>
              </a:rPr>
              <a:t> </a:t>
            </a:r>
            <a:r>
              <a:rPr dirty="0" sz="1000" spc="-2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phase</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field</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stable</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cubic</a:t>
            </a:r>
            <a:r>
              <a:rPr dirty="0" sz="1000" spc="-45">
                <a:solidFill>
                  <a:srgbClr val="010202"/>
                </a:solidFill>
                <a:latin typeface="Times New Roman"/>
                <a:cs typeface="Times New Roman"/>
              </a:rPr>
              <a:t> </a:t>
            </a:r>
            <a:r>
              <a:rPr dirty="0" sz="1000" spc="-25">
                <a:solidFill>
                  <a:srgbClr val="010202"/>
                </a:solidFill>
                <a:latin typeface="Times New Roman"/>
                <a:cs typeface="Times New Roman"/>
              </a:rPr>
              <a:t>zirconia,</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is  </a:t>
            </a:r>
            <a:r>
              <a:rPr dirty="0" sz="1000">
                <a:solidFill>
                  <a:srgbClr val="010202"/>
                </a:solidFill>
                <a:latin typeface="Times New Roman"/>
                <a:cs typeface="Times New Roman"/>
              </a:rPr>
              <a:t>the metastable triple point for equilibrium between liquid, vapor, and tetragonal</a:t>
            </a:r>
            <a:r>
              <a:rPr dirty="0" sz="1000" spc="-85">
                <a:solidFill>
                  <a:srgbClr val="010202"/>
                </a:solidFill>
                <a:latin typeface="Times New Roman"/>
                <a:cs typeface="Times New Roman"/>
              </a:rPr>
              <a:t> </a:t>
            </a:r>
            <a:r>
              <a:rPr dirty="0" sz="1000">
                <a:solidFill>
                  <a:srgbClr val="010202"/>
                </a:solidFill>
                <a:latin typeface="Times New Roman"/>
                <a:cs typeface="Times New Roman"/>
              </a:rPr>
              <a:t>zirconia.</a:t>
            </a:r>
            <a:endParaRPr sz="1000">
              <a:latin typeface="Times New Roman"/>
              <a:cs typeface="Times New Roman"/>
            </a:endParaRPr>
          </a:p>
        </p:txBody>
      </p:sp>
      <p:sp>
        <p:nvSpPr>
          <p:cNvPr id="3" name="object 3"/>
          <p:cNvSpPr/>
          <p:nvPr/>
        </p:nvSpPr>
        <p:spPr>
          <a:xfrm>
            <a:off x="904875" y="3703637"/>
            <a:ext cx="3800475" cy="36385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749300" y="7467598"/>
            <a:ext cx="2790825" cy="162560"/>
          </a:xfrm>
          <a:prstGeom prst="rect">
            <a:avLst/>
          </a:prstGeom>
        </p:spPr>
        <p:txBody>
          <a:bodyPr wrap="square" lIns="0" tIns="12700" rIns="0" bIns="0" rtlCol="0" vert="horz">
            <a:spAutoFit/>
          </a:bodyPr>
          <a:lstStyle/>
          <a:p>
            <a:pPr marL="38100">
              <a:lnSpc>
                <a:spcPct val="100000"/>
              </a:lnSpc>
              <a:spcBef>
                <a:spcPts val="100"/>
              </a:spcBef>
            </a:pPr>
            <a:r>
              <a:rPr dirty="0" sz="900" spc="-5" b="1">
                <a:solidFill>
                  <a:srgbClr val="010202"/>
                </a:solidFill>
                <a:latin typeface="Times New Roman"/>
                <a:cs typeface="Times New Roman"/>
              </a:rPr>
              <a:t>Figure </a:t>
            </a:r>
            <a:r>
              <a:rPr dirty="0" sz="900" b="1">
                <a:solidFill>
                  <a:srgbClr val="010202"/>
                </a:solidFill>
                <a:latin typeface="Times New Roman"/>
                <a:cs typeface="Times New Roman"/>
              </a:rPr>
              <a:t>7.15 </a:t>
            </a:r>
            <a:r>
              <a:rPr dirty="0" sz="900" spc="-5">
                <a:solidFill>
                  <a:srgbClr val="010202"/>
                </a:solidFill>
                <a:latin typeface="Times New Roman"/>
                <a:cs typeface="Times New Roman"/>
              </a:rPr>
              <a:t>A </a:t>
            </a:r>
            <a:r>
              <a:rPr dirty="0" sz="900">
                <a:solidFill>
                  <a:srgbClr val="010202"/>
                </a:solidFill>
                <a:latin typeface="Times New Roman"/>
                <a:cs typeface="Times New Roman"/>
              </a:rPr>
              <a:t>schematic phase diagram for zirconia,</a:t>
            </a:r>
            <a:r>
              <a:rPr dirty="0" sz="900" spc="-100">
                <a:solidFill>
                  <a:srgbClr val="010202"/>
                </a:solidFill>
                <a:latin typeface="Times New Roman"/>
                <a:cs typeface="Times New Roman"/>
              </a:rPr>
              <a:t> </a:t>
            </a:r>
            <a:r>
              <a:rPr dirty="0" sz="900">
                <a:solidFill>
                  <a:srgbClr val="010202"/>
                </a:solidFill>
                <a:latin typeface="Times New Roman"/>
                <a:cs typeface="Times New Roman"/>
              </a:rPr>
              <a:t>ZrO</a:t>
            </a:r>
            <a:r>
              <a:rPr dirty="0" baseline="-31746" sz="1050">
                <a:solidFill>
                  <a:srgbClr val="010202"/>
                </a:solidFill>
                <a:latin typeface="Times New Roman"/>
                <a:cs typeface="Times New Roman"/>
              </a:rPr>
              <a:t>2</a:t>
            </a:r>
            <a:r>
              <a:rPr dirty="0" sz="900">
                <a:solidFill>
                  <a:srgbClr val="010202"/>
                </a:solidFill>
                <a:latin typeface="Times New Roman"/>
                <a:cs typeface="Times New Roman"/>
              </a:rPr>
              <a:t>.</a:t>
            </a:r>
            <a:endParaRPr sz="900">
              <a:latin typeface="Times New Roman"/>
              <a:cs typeface="Times New Roman"/>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31774" y="403225"/>
            <a:ext cx="4615180" cy="7149465"/>
          </a:xfrm>
          <a:prstGeom prst="rect">
            <a:avLst/>
          </a:prstGeom>
        </p:spPr>
        <p:txBody>
          <a:bodyPr wrap="square" lIns="0" tIns="12700" rIns="0" bIns="0" rtlCol="0" vert="horz">
            <a:spAutoFit/>
          </a:bodyPr>
          <a:lstStyle/>
          <a:p>
            <a:pPr marL="25400">
              <a:lnSpc>
                <a:spcPct val="100000"/>
              </a:lnSpc>
              <a:spcBef>
                <a:spcPts val="100"/>
              </a:spcBef>
            </a:pPr>
            <a:r>
              <a:rPr dirty="0" sz="1000">
                <a:solidFill>
                  <a:srgbClr val="231F20"/>
                </a:solidFill>
                <a:latin typeface="Times New Roman"/>
                <a:cs typeface="Times New Roman"/>
              </a:rPr>
              <a:t>198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881505">
              <a:lnSpc>
                <a:spcPct val="100000"/>
              </a:lnSpc>
              <a:spcBef>
                <a:spcPts val="865"/>
              </a:spcBef>
            </a:pPr>
            <a:r>
              <a:rPr dirty="0" sz="1000" b="1">
                <a:solidFill>
                  <a:srgbClr val="010202"/>
                </a:solidFill>
                <a:latin typeface="Times New Roman"/>
                <a:cs typeface="Times New Roman"/>
              </a:rPr>
              <a:t>7.8</a:t>
            </a:r>
            <a:r>
              <a:rPr dirty="0" sz="1000" spc="-5" b="1">
                <a:solidFill>
                  <a:srgbClr val="010202"/>
                </a:solidFill>
                <a:latin typeface="Times New Roman"/>
                <a:cs typeface="Times New Roman"/>
              </a:rPr>
              <a:t> SUMMARY</a:t>
            </a:r>
            <a:endParaRPr sz="1000">
              <a:latin typeface="Times New Roman"/>
              <a:cs typeface="Times New Roman"/>
            </a:endParaRPr>
          </a:p>
          <a:p>
            <a:pPr>
              <a:lnSpc>
                <a:spcPct val="100000"/>
              </a:lnSpc>
              <a:spcBef>
                <a:spcPts val="10"/>
              </a:spcBef>
            </a:pPr>
            <a:endParaRPr sz="1050">
              <a:latin typeface="Times New Roman"/>
              <a:cs typeface="Times New Roman"/>
            </a:endParaRPr>
          </a:p>
          <a:p>
            <a:pPr algn="just" marL="24765" marR="5080">
              <a:lnSpc>
                <a:spcPct val="100000"/>
              </a:lnSpc>
            </a:pPr>
            <a:r>
              <a:rPr dirty="0" sz="1000" spc="-5">
                <a:solidFill>
                  <a:srgbClr val="010202"/>
                </a:solidFill>
                <a:latin typeface="Times New Roman"/>
                <a:cs typeface="Times New Roman"/>
              </a:rPr>
              <a:t>Knowledge of the dependencies, on temperature and pressure, of the changes in molar  enthalpy and molar entropy caused by phase changes 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allows determination of  the corresponding change in the molar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the system. 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closed  </a:t>
            </a:r>
            <a:r>
              <a:rPr dirty="0" sz="1000">
                <a:solidFill>
                  <a:srgbClr val="010202"/>
                </a:solidFill>
                <a:latin typeface="Times New Roman"/>
                <a:cs typeface="Times New Roman"/>
              </a:rPr>
              <a:t>one-component system has only two independent variables, the dependence of </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can be  </a:t>
            </a:r>
            <a:r>
              <a:rPr dirty="0" sz="1000" spc="-5">
                <a:solidFill>
                  <a:srgbClr val="010202"/>
                </a:solidFill>
                <a:latin typeface="Times New Roman"/>
                <a:cs typeface="Times New Roman"/>
              </a:rPr>
              <a:t>examined most simply by choosing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and </a:t>
            </a:r>
            <a:r>
              <a:rPr dirty="0" sz="1000" i="1">
                <a:solidFill>
                  <a:srgbClr val="010202"/>
                </a:solidFill>
                <a:latin typeface="Times New Roman"/>
                <a:cs typeface="Times New Roman"/>
              </a:rPr>
              <a:t>P </a:t>
            </a:r>
            <a:r>
              <a:rPr dirty="0" sz="1000" spc="-5">
                <a:solidFill>
                  <a:srgbClr val="010202"/>
                </a:solidFill>
                <a:latin typeface="Times New Roman"/>
                <a:cs typeface="Times New Roman"/>
              </a:rPr>
              <a:t>as the independent variables (these are the  </a:t>
            </a:r>
            <a:r>
              <a:rPr dirty="0" sz="1000">
                <a:solidFill>
                  <a:srgbClr val="010202"/>
                </a:solidFill>
                <a:latin typeface="Times New Roman"/>
                <a:cs typeface="Times New Roman"/>
              </a:rPr>
              <a:t>natural independent variables when </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is the dependent variable). The phases in which the  material can exist can thus be represented in a three-dimensional diagram using </a:t>
            </a:r>
            <a:r>
              <a:rPr dirty="0" sz="1000" spc="-5" i="1">
                <a:solidFill>
                  <a:srgbClr val="010202"/>
                </a:solidFill>
                <a:latin typeface="Times New Roman"/>
                <a:cs typeface="Times New Roman"/>
              </a:rPr>
              <a:t>G, </a:t>
            </a:r>
            <a:r>
              <a:rPr dirty="0" sz="1000" spc="-65" i="1">
                <a:solidFill>
                  <a:srgbClr val="010202"/>
                </a:solidFill>
                <a:latin typeface="Times New Roman"/>
                <a:cs typeface="Times New Roman"/>
              </a:rPr>
              <a:t>P, </a:t>
            </a:r>
            <a:r>
              <a:rPr dirty="0" sz="1000" spc="-5">
                <a:solidFill>
                  <a:srgbClr val="010202"/>
                </a:solidFill>
                <a:latin typeface="Times New Roman"/>
                <a:cs typeface="Times New Roman"/>
              </a:rPr>
              <a:t>and  </a:t>
            </a:r>
            <a:r>
              <a:rPr dirty="0" sz="1000" spc="-5" i="1">
                <a:solidFill>
                  <a:srgbClr val="010202"/>
                </a:solidFill>
                <a:latin typeface="Times New Roman"/>
                <a:cs typeface="Times New Roman"/>
              </a:rPr>
              <a:t>T </a:t>
            </a:r>
            <a:r>
              <a:rPr dirty="0" sz="1000" spc="-5">
                <a:solidFill>
                  <a:srgbClr val="010202"/>
                </a:solidFill>
                <a:latin typeface="Times New Roman"/>
                <a:cs typeface="Times New Roman"/>
              </a:rPr>
              <a:t>as coordinates, and in such </a:t>
            </a:r>
            <a:r>
              <a:rPr dirty="0" sz="1000">
                <a:solidFill>
                  <a:srgbClr val="010202"/>
                </a:solidFill>
                <a:latin typeface="Times New Roman"/>
                <a:cs typeface="Times New Roman"/>
              </a:rPr>
              <a:t>a </a:t>
            </a:r>
            <a:r>
              <a:rPr dirty="0" sz="1000" spc="-5">
                <a:solidFill>
                  <a:srgbClr val="010202"/>
                </a:solidFill>
                <a:latin typeface="Times New Roman"/>
                <a:cs typeface="Times New Roman"/>
              </a:rPr>
              <a:t>diagram the various states in which the material can exist  occur as surfaces. In any state, which is determined by the values of </a:t>
            </a:r>
            <a:r>
              <a:rPr dirty="0" sz="1000" i="1">
                <a:solidFill>
                  <a:srgbClr val="010202"/>
                </a:solidFill>
                <a:latin typeface="Times New Roman"/>
                <a:cs typeface="Times New Roman"/>
              </a:rPr>
              <a:t>P </a:t>
            </a:r>
            <a:r>
              <a:rPr dirty="0" sz="1000">
                <a:solidFill>
                  <a:srgbClr val="010202"/>
                </a:solidFill>
                <a:latin typeface="Times New Roman"/>
                <a:cs typeface="Times New Roman"/>
              </a:rPr>
              <a:t>and </a:t>
            </a:r>
            <a:r>
              <a:rPr dirty="0" sz="1000" spc="-40" i="1">
                <a:solidFill>
                  <a:srgbClr val="010202"/>
                </a:solidFill>
                <a:latin typeface="Times New Roman"/>
                <a:cs typeface="Times New Roman"/>
              </a:rPr>
              <a:t>T, </a:t>
            </a:r>
            <a:r>
              <a:rPr dirty="0" sz="1000" spc="-5">
                <a:solidFill>
                  <a:srgbClr val="010202"/>
                </a:solidFill>
                <a:latin typeface="Times New Roman"/>
                <a:cs typeface="Times New Roman"/>
              </a:rPr>
              <a:t>the stable  </a:t>
            </a:r>
            <a:r>
              <a:rPr dirty="0" sz="1000">
                <a:solidFill>
                  <a:srgbClr val="010202"/>
                </a:solidFill>
                <a:latin typeface="Times New Roman"/>
                <a:cs typeface="Times New Roman"/>
              </a:rPr>
              <a:t>phase is that which has the lowest Gibbs free </a:t>
            </a:r>
            <a:r>
              <a:rPr dirty="0" sz="1000" spc="-15">
                <a:solidFill>
                  <a:srgbClr val="010202"/>
                </a:solidFill>
                <a:latin typeface="Times New Roman"/>
                <a:cs typeface="Times New Roman"/>
              </a:rPr>
              <a:t>energy. </a:t>
            </a:r>
            <a:r>
              <a:rPr dirty="0" sz="1000">
                <a:solidFill>
                  <a:srgbClr val="010202"/>
                </a:solidFill>
                <a:latin typeface="Times New Roman"/>
                <a:cs typeface="Times New Roman"/>
              </a:rPr>
              <a:t>The surfaces in the diagram  </a:t>
            </a:r>
            <a:r>
              <a:rPr dirty="0" sz="1000" spc="-5">
                <a:solidFill>
                  <a:srgbClr val="010202"/>
                </a:solidFill>
                <a:latin typeface="Times New Roman"/>
                <a:cs typeface="Times New Roman"/>
              </a:rPr>
              <a:t>intersect with one another along lines, and these lines represent the variations of </a:t>
            </a:r>
            <a:r>
              <a:rPr dirty="0" sz="1000" i="1">
                <a:solidFill>
                  <a:srgbClr val="010202"/>
                </a:solidFill>
                <a:latin typeface="Times New Roman"/>
                <a:cs typeface="Times New Roman"/>
              </a:rPr>
              <a:t>P </a:t>
            </a:r>
            <a:r>
              <a:rPr dirty="0" sz="1000">
                <a:solidFill>
                  <a:srgbClr val="010202"/>
                </a:solidFill>
                <a:latin typeface="Times New Roman"/>
                <a:cs typeface="Times New Roman"/>
              </a:rPr>
              <a:t>with </a:t>
            </a:r>
            <a:r>
              <a:rPr dirty="0" sz="1000" spc="-5" i="1">
                <a:solidFill>
                  <a:srgbClr val="010202"/>
                </a:solidFill>
                <a:latin typeface="Times New Roman"/>
                <a:cs typeface="Times New Roman"/>
              </a:rPr>
              <a:t>T  </a:t>
            </a:r>
            <a:r>
              <a:rPr dirty="0" sz="1000" spc="-5">
                <a:solidFill>
                  <a:srgbClr val="010202"/>
                </a:solidFill>
                <a:latin typeface="Times New Roman"/>
                <a:cs typeface="Times New Roman"/>
              </a:rPr>
              <a:t>required for equilibrium between the two phases. The intersection of the surfaces for the  solid and liquid phases gives the variation of the equilibrium melting temperature with  </a:t>
            </a:r>
            <a:r>
              <a:rPr dirty="0" sz="1000">
                <a:solidFill>
                  <a:srgbClr val="010202"/>
                </a:solidFill>
                <a:latin typeface="Times New Roman"/>
                <a:cs typeface="Times New Roman"/>
              </a:rPr>
              <a:t>pressure, and the intersection of the surfaces for the liquid and vapor phases gives the  variation of the boiling temperature with pressure. </a:t>
            </a:r>
            <a:r>
              <a:rPr dirty="0" sz="1000" spc="-5">
                <a:solidFill>
                  <a:srgbClr val="010202"/>
                </a:solidFill>
                <a:latin typeface="Times New Roman"/>
                <a:cs typeface="Times New Roman"/>
              </a:rPr>
              <a:t>Respectively, </a:t>
            </a:r>
            <a:r>
              <a:rPr dirty="0" sz="1000">
                <a:solidFill>
                  <a:srgbClr val="010202"/>
                </a:solidFill>
                <a:latin typeface="Times New Roman"/>
                <a:cs typeface="Times New Roman"/>
              </a:rPr>
              <a:t>the normal melting </a:t>
            </a:r>
            <a:r>
              <a:rPr dirty="0" sz="1000" spc="-5">
                <a:solidFill>
                  <a:srgbClr val="010202"/>
                </a:solidFill>
                <a:latin typeface="Times New Roman"/>
                <a:cs typeface="Times New Roman"/>
              </a:rPr>
              <a:t>and  boiling points of the material occur on these intersections at </a:t>
            </a:r>
            <a:r>
              <a:rPr dirty="0" sz="1000" spc="-10" i="1">
                <a:solidFill>
                  <a:srgbClr val="010202"/>
                </a:solidFill>
                <a:latin typeface="Times New Roman"/>
                <a:cs typeface="Times New Roman"/>
              </a:rPr>
              <a:t>P</a:t>
            </a:r>
            <a:r>
              <a:rPr dirty="0" sz="1000" spc="-10">
                <a:solidFill>
                  <a:srgbClr val="010202"/>
                </a:solidFill>
                <a:latin typeface="Times New Roman"/>
                <a:cs typeface="Times New Roman"/>
              </a:rPr>
              <a:t>=1 </a:t>
            </a:r>
            <a:r>
              <a:rPr dirty="0" sz="1000">
                <a:solidFill>
                  <a:srgbClr val="010202"/>
                </a:solidFill>
                <a:latin typeface="Times New Roman"/>
                <a:cs typeface="Times New Roman"/>
              </a:rPr>
              <a:t>atm. Three surfaces  intersect at a point in the diagram, and the values of </a:t>
            </a:r>
            <a:r>
              <a:rPr dirty="0" sz="1000" i="1">
                <a:solidFill>
                  <a:srgbClr val="010202"/>
                </a:solidFill>
                <a:latin typeface="Times New Roman"/>
                <a:cs typeface="Times New Roman"/>
              </a:rPr>
              <a:t>P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T </a:t>
            </a:r>
            <a:r>
              <a:rPr dirty="0" sz="1000" spc="-5">
                <a:solidFill>
                  <a:srgbClr val="010202"/>
                </a:solidFill>
                <a:latin typeface="Times New Roman"/>
                <a:cs typeface="Times New Roman"/>
              </a:rPr>
              <a:t>at which this intersection  occurs are those of the invariant triple point at which an equilibrium occurs among three  </a:t>
            </a:r>
            <a:r>
              <a:rPr dirty="0" sz="1000">
                <a:solidFill>
                  <a:srgbClr val="010202"/>
                </a:solidFill>
                <a:latin typeface="Times New Roman"/>
                <a:cs typeface="Times New Roman"/>
              </a:rPr>
              <a:t>phases. In a one-component system no more than three phases can coexist in equilibrium  with one</a:t>
            </a:r>
            <a:r>
              <a:rPr dirty="0" sz="1000" spc="-5">
                <a:solidFill>
                  <a:srgbClr val="010202"/>
                </a:solidFill>
                <a:latin typeface="Times New Roman"/>
                <a:cs typeface="Times New Roman"/>
              </a:rPr>
              <a:t> </a:t>
            </a:r>
            <a:r>
              <a:rPr dirty="0" sz="1000" spc="-10">
                <a:solidFill>
                  <a:srgbClr val="010202"/>
                </a:solidFill>
                <a:latin typeface="Times New Roman"/>
                <a:cs typeface="Times New Roman"/>
              </a:rPr>
              <a:t>another.</a:t>
            </a:r>
            <a:endParaRPr sz="1000">
              <a:latin typeface="Times New Roman"/>
              <a:cs typeface="Times New Roman"/>
            </a:endParaRPr>
          </a:p>
          <a:p>
            <a:pPr algn="just" marL="24765" marR="5080" indent="127000">
              <a:lnSpc>
                <a:spcPct val="100000"/>
              </a:lnSpc>
            </a:pPr>
            <a:r>
              <a:rPr dirty="0" sz="1000">
                <a:solidFill>
                  <a:srgbClr val="010202"/>
                </a:solidFill>
                <a:latin typeface="Times New Roman"/>
                <a:cs typeface="Times New Roman"/>
              </a:rPr>
              <a:t>The three-dimensional </a:t>
            </a:r>
            <a:r>
              <a:rPr dirty="0" sz="1000" spc="-15" i="1">
                <a:solidFill>
                  <a:srgbClr val="010202"/>
                </a:solidFill>
                <a:latin typeface="Times New Roman"/>
                <a:cs typeface="Times New Roman"/>
              </a:rPr>
              <a:t>G-T-P </a:t>
            </a:r>
            <a:r>
              <a:rPr dirty="0" sz="1000" spc="-5">
                <a:solidFill>
                  <a:srgbClr val="010202"/>
                </a:solidFill>
                <a:latin typeface="Times New Roman"/>
                <a:cs typeface="Times New Roman"/>
              </a:rPr>
              <a:t>diagram illustrates the </a:t>
            </a:r>
            <a:r>
              <a:rPr dirty="0" sz="1000" spc="-10">
                <a:solidFill>
                  <a:srgbClr val="010202"/>
                </a:solidFill>
                <a:latin typeface="Times New Roman"/>
                <a:cs typeface="Times New Roman"/>
              </a:rPr>
              <a:t>differences </a:t>
            </a:r>
            <a:r>
              <a:rPr dirty="0" sz="1000" spc="-5">
                <a:solidFill>
                  <a:srgbClr val="010202"/>
                </a:solidFill>
                <a:latin typeface="Times New Roman"/>
                <a:cs typeface="Times New Roman"/>
              </a:rPr>
              <a:t>between stable,  </a:t>
            </a:r>
            <a:r>
              <a:rPr dirty="0" sz="1000">
                <a:solidFill>
                  <a:srgbClr val="010202"/>
                </a:solidFill>
                <a:latin typeface="Times New Roman"/>
                <a:cs typeface="Times New Roman"/>
              </a:rPr>
              <a:t>metastable, and unstable states and hence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the </a:t>
            </a:r>
            <a:r>
              <a:rPr dirty="0" sz="1000" spc="-5">
                <a:solidFill>
                  <a:srgbClr val="010202"/>
                </a:solidFill>
                <a:latin typeface="Times New Roman"/>
                <a:cs typeface="Times New Roman"/>
              </a:rPr>
              <a:t>difference </a:t>
            </a:r>
            <a:r>
              <a:rPr dirty="0" sz="1000">
                <a:solidFill>
                  <a:srgbClr val="010202"/>
                </a:solidFill>
                <a:latin typeface="Times New Roman"/>
                <a:cs typeface="Times New Roman"/>
              </a:rPr>
              <a:t>between reversible </a:t>
            </a:r>
            <a:r>
              <a:rPr dirty="0" sz="1000" spc="-5">
                <a:solidFill>
                  <a:srgbClr val="010202"/>
                </a:solidFill>
                <a:latin typeface="Times New Roman"/>
                <a:cs typeface="Times New Roman"/>
              </a:rPr>
              <a:t>and  </a:t>
            </a:r>
            <a:r>
              <a:rPr dirty="0" sz="1000">
                <a:solidFill>
                  <a:srgbClr val="010202"/>
                </a:solidFill>
                <a:latin typeface="Times New Roman"/>
                <a:cs typeface="Times New Roman"/>
              </a:rPr>
              <a:t>irreversible process paths. At any value of </a:t>
            </a:r>
            <a:r>
              <a:rPr dirty="0" sz="1000" i="1">
                <a:solidFill>
                  <a:srgbClr val="010202"/>
                </a:solidFill>
                <a:latin typeface="Times New Roman"/>
                <a:cs typeface="Times New Roman"/>
              </a:rPr>
              <a:t>P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T </a:t>
            </a:r>
            <a:r>
              <a:rPr dirty="0" sz="1000" spc="-5">
                <a:solidFill>
                  <a:srgbClr val="010202"/>
                </a:solidFill>
                <a:latin typeface="Times New Roman"/>
                <a:cs typeface="Times New Roman"/>
              </a:rPr>
              <a:t>the stable phase is that which has the  </a:t>
            </a:r>
            <a:r>
              <a:rPr dirty="0" sz="1000">
                <a:solidFill>
                  <a:srgbClr val="010202"/>
                </a:solidFill>
                <a:latin typeface="Times New Roman"/>
                <a:cs typeface="Times New Roman"/>
              </a:rPr>
              <a:t>lowest Gibbs free </a:t>
            </a:r>
            <a:r>
              <a:rPr dirty="0" sz="1000" spc="-15">
                <a:solidFill>
                  <a:srgbClr val="010202"/>
                </a:solidFill>
                <a:latin typeface="Times New Roman"/>
                <a:cs typeface="Times New Roman"/>
              </a:rPr>
              <a:t>energy, </a:t>
            </a:r>
            <a:r>
              <a:rPr dirty="0" sz="1000">
                <a:solidFill>
                  <a:srgbClr val="010202"/>
                </a:solidFill>
                <a:latin typeface="Times New Roman"/>
                <a:cs typeface="Times New Roman"/>
              </a:rPr>
              <a:t>and phases which have higher values of </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at the same values </a:t>
            </a:r>
            <a:r>
              <a:rPr dirty="0" sz="1000" spc="-5">
                <a:solidFill>
                  <a:srgbClr val="010202"/>
                </a:solidFill>
                <a:latin typeface="Times New Roman"/>
                <a:cs typeface="Times New Roman"/>
              </a:rPr>
              <a:t>of  </a:t>
            </a:r>
            <a:r>
              <a:rPr dirty="0" sz="1000" i="1">
                <a:solidFill>
                  <a:srgbClr val="010202"/>
                </a:solidFill>
                <a:latin typeface="Times New Roman"/>
                <a:cs typeface="Times New Roman"/>
              </a:rPr>
              <a:t>P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are metastable with respect to the phase of lowest value of </a:t>
            </a:r>
            <a:r>
              <a:rPr dirty="0" sz="1000" spc="-5" i="1">
                <a:solidFill>
                  <a:srgbClr val="010202"/>
                </a:solidFill>
                <a:latin typeface="Times New Roman"/>
                <a:cs typeface="Times New Roman"/>
              </a:rPr>
              <a:t>G</a:t>
            </a:r>
            <a:r>
              <a:rPr dirty="0" sz="1000" spc="-5">
                <a:solidFill>
                  <a:srgbClr val="010202"/>
                </a:solidFill>
                <a:latin typeface="Times New Roman"/>
                <a:cs typeface="Times New Roman"/>
              </a:rPr>
              <a:t>. </a:t>
            </a:r>
            <a:r>
              <a:rPr dirty="0" sz="1000">
                <a:solidFill>
                  <a:srgbClr val="010202"/>
                </a:solidFill>
                <a:latin typeface="Times New Roman"/>
                <a:cs typeface="Times New Roman"/>
              </a:rPr>
              <a:t>Phases with a</a:t>
            </a:r>
            <a:r>
              <a:rPr dirty="0" sz="1000" spc="-114">
                <a:solidFill>
                  <a:srgbClr val="010202"/>
                </a:solidFill>
                <a:latin typeface="Times New Roman"/>
                <a:cs typeface="Times New Roman"/>
              </a:rPr>
              <a:t> </a:t>
            </a:r>
            <a:r>
              <a:rPr dirty="0" sz="1000">
                <a:solidFill>
                  <a:srgbClr val="010202"/>
                </a:solidFill>
                <a:latin typeface="Times New Roman"/>
                <a:cs typeface="Times New Roman"/>
              </a:rPr>
              <a:t>value  of </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at any combination of </a:t>
            </a:r>
            <a:r>
              <a:rPr dirty="0" sz="1000" i="1">
                <a:solidFill>
                  <a:srgbClr val="010202"/>
                </a:solidFill>
                <a:latin typeface="Times New Roman"/>
                <a:cs typeface="Times New Roman"/>
              </a:rPr>
              <a:t>P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which do not lie on a surface in the diagram are  unstable. </a:t>
            </a:r>
            <a:r>
              <a:rPr dirty="0" sz="1000" spc="-5">
                <a:solidFill>
                  <a:srgbClr val="010202"/>
                </a:solidFill>
                <a:latin typeface="Times New Roman"/>
                <a:cs typeface="Times New Roman"/>
              </a:rPr>
              <a:t>A </a:t>
            </a:r>
            <a:r>
              <a:rPr dirty="0" sz="1000">
                <a:solidFill>
                  <a:srgbClr val="010202"/>
                </a:solidFill>
                <a:latin typeface="Times New Roman"/>
                <a:cs typeface="Times New Roman"/>
              </a:rPr>
              <a:t>reversible process path involving a change in </a:t>
            </a:r>
            <a:r>
              <a:rPr dirty="0" sz="1000" i="1">
                <a:solidFill>
                  <a:srgbClr val="010202"/>
                </a:solidFill>
                <a:latin typeface="Times New Roman"/>
                <a:cs typeface="Times New Roman"/>
              </a:rPr>
              <a:t>P </a:t>
            </a:r>
            <a:r>
              <a:rPr dirty="0" sz="1000">
                <a:solidFill>
                  <a:srgbClr val="010202"/>
                </a:solidFill>
                <a:latin typeface="Times New Roman"/>
                <a:cs typeface="Times New Roman"/>
              </a:rPr>
              <a:t>and/or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lies on a phase  surface, and the state of a phase is changed reversibly only when, during the change, the  state of the system does not leave the surface of the phase. If the process path leaves the  </a:t>
            </a:r>
            <a:r>
              <a:rPr dirty="0" sz="1000" spc="-5">
                <a:solidFill>
                  <a:srgbClr val="010202"/>
                </a:solidFill>
                <a:latin typeface="Times New Roman"/>
                <a:cs typeface="Times New Roman"/>
              </a:rPr>
              <a:t>phase surface then the change of state, which necessarily passes through nonequilibrium  states, is</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irreversible.</a:t>
            </a:r>
            <a:endParaRPr sz="1000">
              <a:latin typeface="Times New Roman"/>
              <a:cs typeface="Times New Roman"/>
            </a:endParaRPr>
          </a:p>
          <a:p>
            <a:pPr algn="just" marL="12700" marR="6350" indent="139065">
              <a:lnSpc>
                <a:spcPct val="100000"/>
              </a:lnSpc>
            </a:pPr>
            <a:r>
              <a:rPr dirty="0" sz="1000" spc="-5">
                <a:solidFill>
                  <a:srgbClr val="010202"/>
                </a:solidFill>
                <a:latin typeface="Times New Roman"/>
                <a:cs typeface="Times New Roman"/>
              </a:rPr>
              <a:t>As the perspective representation, in two dimensions,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three-dimensional diagram  </a:t>
            </a:r>
            <a:r>
              <a:rPr dirty="0" sz="1000">
                <a:solidFill>
                  <a:srgbClr val="010202"/>
                </a:solidFill>
                <a:latin typeface="Times New Roman"/>
                <a:cs typeface="Times New Roman"/>
              </a:rPr>
              <a:t>is </a:t>
            </a:r>
            <a:r>
              <a:rPr dirty="0" sz="1000" spc="-5">
                <a:solidFill>
                  <a:srgbClr val="010202"/>
                </a:solidFill>
                <a:latin typeface="Times New Roman"/>
                <a:cs typeface="Times New Roman"/>
              </a:rPr>
              <a:t>difficult, </a:t>
            </a:r>
            <a:r>
              <a:rPr dirty="0" sz="1000">
                <a:solidFill>
                  <a:srgbClr val="010202"/>
                </a:solidFill>
                <a:latin typeface="Times New Roman"/>
                <a:cs typeface="Times New Roman"/>
              </a:rPr>
              <a:t>it is normal practice to </a:t>
            </a:r>
            <a:r>
              <a:rPr dirty="0" sz="1000" spc="-5">
                <a:solidFill>
                  <a:srgbClr val="010202"/>
                </a:solidFill>
                <a:latin typeface="Times New Roman"/>
                <a:cs typeface="Times New Roman"/>
              </a:rPr>
              <a:t>present </a:t>
            </a:r>
            <a:r>
              <a:rPr dirty="0" sz="1000">
                <a:solidFill>
                  <a:srgbClr val="010202"/>
                </a:solidFill>
                <a:latin typeface="Times New Roman"/>
                <a:cs typeface="Times New Roman"/>
              </a:rPr>
              <a:t>the phase diagram for a one-component system  as the basal plane of the </a:t>
            </a:r>
            <a:r>
              <a:rPr dirty="0" sz="1000" spc="-15" i="1">
                <a:solidFill>
                  <a:srgbClr val="010202"/>
                </a:solidFill>
                <a:latin typeface="Times New Roman"/>
                <a:cs typeface="Times New Roman"/>
              </a:rPr>
              <a:t>G-T-P </a:t>
            </a:r>
            <a:r>
              <a:rPr dirty="0" sz="1000" spc="-5">
                <a:solidFill>
                  <a:srgbClr val="010202"/>
                </a:solidFill>
                <a:latin typeface="Times New Roman"/>
                <a:cs typeface="Times New Roman"/>
              </a:rPr>
              <a:t>diagram, i.e., </a:t>
            </a:r>
            <a:r>
              <a:rPr dirty="0" sz="1000">
                <a:solidFill>
                  <a:srgbClr val="010202"/>
                </a:solidFill>
                <a:latin typeface="Times New Roman"/>
                <a:cs typeface="Times New Roman"/>
              </a:rPr>
              <a:t>a </a:t>
            </a:r>
            <a:r>
              <a:rPr dirty="0" sz="1000" i="1">
                <a:solidFill>
                  <a:srgbClr val="010202"/>
                </a:solidFill>
                <a:latin typeface="Times New Roman"/>
                <a:cs typeface="Times New Roman"/>
              </a:rPr>
              <a:t>P-T </a:t>
            </a:r>
            <a:r>
              <a:rPr dirty="0" sz="1000">
                <a:solidFill>
                  <a:srgbClr val="010202"/>
                </a:solidFill>
                <a:latin typeface="Times New Roman"/>
                <a:cs typeface="Times New Roman"/>
              </a:rPr>
              <a:t>diagram, onto which are projected the  lines along which two surfaces intersect (equilibrium between two phases) and the points  at which three surfaces intersect (equilibrium among three phases). Such a diagram  </a:t>
            </a:r>
            <a:r>
              <a:rPr dirty="0" sz="1000" spc="-5">
                <a:solidFill>
                  <a:srgbClr val="010202"/>
                </a:solidFill>
                <a:latin typeface="Times New Roman"/>
                <a:cs typeface="Times New Roman"/>
              </a:rPr>
              <a:t>contains areas in which </a:t>
            </a:r>
            <a:r>
              <a:rPr dirty="0" sz="1000">
                <a:solidFill>
                  <a:srgbClr val="010202"/>
                </a:solidFill>
                <a:latin typeface="Times New Roman"/>
                <a:cs typeface="Times New Roman"/>
              </a:rPr>
              <a:t>a </a:t>
            </a:r>
            <a:r>
              <a:rPr dirty="0" sz="1000" spc="-5">
                <a:solidFill>
                  <a:srgbClr val="010202"/>
                </a:solidFill>
                <a:latin typeface="Times New Roman"/>
                <a:cs typeface="Times New Roman"/>
              </a:rPr>
              <a:t>single phase is stable, which are separated by lines along which  </a:t>
            </a:r>
            <a:r>
              <a:rPr dirty="0" sz="1000">
                <a:solidFill>
                  <a:srgbClr val="010202"/>
                </a:solidFill>
                <a:latin typeface="Times New Roman"/>
                <a:cs typeface="Times New Roman"/>
              </a:rPr>
              <a:t>two phases exist at equilibrium, and points at the intersection of three lines at which three  phases coexist in equilibrium. The lines for equilibrium between a condensed phase and  the vapor phase are called vapor pressure lines, and they are exponential in form. In view  </a:t>
            </a:r>
            <a:r>
              <a:rPr dirty="0" sz="1000" spc="-5">
                <a:solidFill>
                  <a:srgbClr val="010202"/>
                </a:solidFill>
                <a:latin typeface="Times New Roman"/>
                <a:cs typeface="Times New Roman"/>
              </a:rPr>
              <a:t>of the fact that saturated vapor pressures can vary over several orders of magnitude, phase  </a:t>
            </a:r>
            <a:r>
              <a:rPr dirty="0" sz="1000">
                <a:solidFill>
                  <a:srgbClr val="010202"/>
                </a:solidFill>
                <a:latin typeface="Times New Roman"/>
                <a:cs typeface="Times New Roman"/>
              </a:rPr>
              <a:t>diagrams can often be presented in more useful form as plots of log </a:t>
            </a:r>
            <a:r>
              <a:rPr dirty="0" sz="1000" i="1">
                <a:solidFill>
                  <a:srgbClr val="010202"/>
                </a:solidFill>
                <a:latin typeface="Times New Roman"/>
                <a:cs typeface="Times New Roman"/>
              </a:rPr>
              <a:t>p </a:t>
            </a:r>
            <a:r>
              <a:rPr dirty="0" sz="1000" spc="-5">
                <a:solidFill>
                  <a:srgbClr val="010202"/>
                </a:solidFill>
                <a:latin typeface="Times New Roman"/>
                <a:cs typeface="Times New Roman"/>
              </a:rPr>
              <a:t>vs. 1/</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than as plots  of </a:t>
            </a:r>
            <a:r>
              <a:rPr dirty="0" sz="1000" i="1">
                <a:solidFill>
                  <a:srgbClr val="010202"/>
                </a:solidFill>
                <a:latin typeface="Times New Roman"/>
                <a:cs typeface="Times New Roman"/>
              </a:rPr>
              <a:t>P </a:t>
            </a:r>
            <a:r>
              <a:rPr dirty="0" sz="1000" spc="-5">
                <a:solidFill>
                  <a:srgbClr val="010202"/>
                </a:solidFill>
                <a:latin typeface="Times New Roman"/>
                <a:cs typeface="Times New Roman"/>
              </a:rPr>
              <a:t>vs.</a:t>
            </a:r>
            <a:r>
              <a:rPr dirty="0" sz="1000" spc="-30">
                <a:solidFill>
                  <a:srgbClr val="010202"/>
                </a:solidFill>
                <a:latin typeface="Times New Roman"/>
                <a:cs typeface="Times New Roman"/>
              </a:rPr>
              <a:t> </a:t>
            </a:r>
            <a:r>
              <a:rPr dirty="0" sz="1000" spc="-80" i="1">
                <a:solidFill>
                  <a:srgbClr val="010202"/>
                </a:solidFill>
                <a:latin typeface="Times New Roman"/>
                <a:cs typeface="Times New Roman"/>
              </a:rPr>
              <a:t>T.</a:t>
            </a:r>
            <a:endParaRPr sz="1000">
              <a:latin typeface="Times New Roman"/>
              <a:cs typeface="Times New Roman"/>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3"/>
            <a:ext cx="4598035" cy="1657350"/>
          </a:xfrm>
          <a:prstGeom prst="rect">
            <a:avLst/>
          </a:prstGeom>
        </p:spPr>
        <p:txBody>
          <a:bodyPr wrap="square" lIns="0" tIns="12700" rIns="0" bIns="0" rtlCol="0" vert="horz">
            <a:spAutoFit/>
          </a:bodyPr>
          <a:lstStyle/>
          <a:p>
            <a:pPr algn="r" marR="5080">
              <a:lnSpc>
                <a:spcPct val="100000"/>
              </a:lnSpc>
              <a:spcBef>
                <a:spcPts val="100"/>
              </a:spcBef>
            </a:pPr>
            <a:r>
              <a:rPr dirty="0" sz="1000" i="1">
                <a:solidFill>
                  <a:srgbClr val="231F20"/>
                </a:solidFill>
                <a:latin typeface="Times New Roman"/>
                <a:cs typeface="Times New Roman"/>
              </a:rPr>
              <a:t>Phase Equilibrium in a One-Component System  </a:t>
            </a:r>
            <a:r>
              <a:rPr dirty="0" sz="1000" spc="150" i="1">
                <a:solidFill>
                  <a:srgbClr val="231F20"/>
                </a:solidFill>
                <a:latin typeface="Times New Roman"/>
                <a:cs typeface="Times New Roman"/>
              </a:rPr>
              <a:t> </a:t>
            </a:r>
            <a:r>
              <a:rPr dirty="0" sz="1000">
                <a:solidFill>
                  <a:srgbClr val="231F20"/>
                </a:solidFill>
                <a:latin typeface="Times New Roman"/>
                <a:cs typeface="Times New Roman"/>
              </a:rPr>
              <a:t>199</a:t>
            </a:r>
            <a:endParaRPr sz="1000">
              <a:latin typeface="Times New Roman"/>
              <a:cs typeface="Times New Roman"/>
            </a:endParaRPr>
          </a:p>
          <a:p>
            <a:pPr algn="r" marL="12700" marR="5080" indent="127000">
              <a:lnSpc>
                <a:spcPct val="100000"/>
              </a:lnSpc>
              <a:spcBef>
                <a:spcPts val="765"/>
              </a:spcBef>
            </a:pPr>
            <a:r>
              <a:rPr dirty="0" sz="1000" spc="-10">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development</a:t>
            </a:r>
            <a:r>
              <a:rPr dirty="0" sz="1000" spc="-55">
                <a:solidFill>
                  <a:srgbClr val="010202"/>
                </a:solidFill>
                <a:latin typeface="Times New Roman"/>
                <a:cs typeface="Times New Roman"/>
              </a:rPr>
              <a:t> </a:t>
            </a:r>
            <a:r>
              <a:rPr dirty="0" sz="1000" spc="-10">
                <a:solidFill>
                  <a:srgbClr val="010202"/>
                </a:solidFill>
                <a:latin typeface="Times New Roman"/>
                <a:cs typeface="Times New Roman"/>
              </a:rPr>
              <a:t>of</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phase</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diagrams</a:t>
            </a:r>
            <a:r>
              <a:rPr dirty="0" sz="1000" spc="-50">
                <a:solidFill>
                  <a:srgbClr val="010202"/>
                </a:solidFill>
                <a:latin typeface="Times New Roman"/>
                <a:cs typeface="Times New Roman"/>
              </a:rPr>
              <a:t> </a:t>
            </a:r>
            <a:r>
              <a:rPr dirty="0" sz="1000" spc="-10">
                <a:solidFill>
                  <a:srgbClr val="010202"/>
                </a:solidFill>
                <a:latin typeface="Times New Roman"/>
                <a:cs typeface="Times New Roman"/>
              </a:rPr>
              <a:t>for</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one-component</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systems</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demonstrate</a:t>
            </a:r>
            <a:r>
              <a:rPr dirty="0" sz="1000" spc="-50">
                <a:solidFill>
                  <a:srgbClr val="010202"/>
                </a:solidFill>
                <a:latin typeface="Times New Roman"/>
                <a:cs typeface="Times New Roman"/>
              </a:rPr>
              <a:t> </a:t>
            </a:r>
            <a:r>
              <a:rPr dirty="0" sz="1000" spc="-10">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10">
                <a:solidFill>
                  <a:srgbClr val="010202"/>
                </a:solidFill>
                <a:latin typeface="Times New Roman"/>
                <a:cs typeface="Times New Roman"/>
              </a:rPr>
              <a:t>use</a:t>
            </a:r>
            <a:r>
              <a:rPr dirty="0" sz="1000" spc="-55">
                <a:solidFill>
                  <a:srgbClr val="010202"/>
                </a:solidFill>
                <a:latin typeface="Times New Roman"/>
                <a:cs typeface="Times New Roman"/>
              </a:rPr>
              <a:t> </a:t>
            </a:r>
            <a:r>
              <a:rPr dirty="0" sz="1000" spc="-10">
                <a:solidFill>
                  <a:srgbClr val="010202"/>
                </a:solidFill>
                <a:latin typeface="Times New Roman"/>
                <a:cs typeface="Times New Roman"/>
              </a:rPr>
              <a:t>of</a:t>
            </a:r>
            <a:r>
              <a:rPr dirty="0" sz="1000" spc="-55">
                <a:solidFill>
                  <a:srgbClr val="010202"/>
                </a:solidFill>
                <a:latin typeface="Times New Roman"/>
                <a:cs typeface="Times New Roman"/>
              </a:rPr>
              <a:t> </a:t>
            </a:r>
            <a:r>
              <a:rPr dirty="0" sz="1000" spc="-30">
                <a:solidFill>
                  <a:srgbClr val="010202"/>
                </a:solidFill>
                <a:latin typeface="Times New Roman"/>
                <a:cs typeface="Times New Roman"/>
              </a:rPr>
              <a:t>the </a:t>
            </a:r>
            <a:r>
              <a:rPr dirty="0" sz="1000">
                <a:solidFill>
                  <a:srgbClr val="010202"/>
                </a:solidFill>
                <a:latin typeface="Times New Roman"/>
                <a:cs typeface="Times New Roman"/>
              </a:rPr>
              <a:t> </a:t>
            </a:r>
            <a:r>
              <a:rPr dirty="0" sz="1000" spc="-40">
                <a:solidFill>
                  <a:srgbClr val="010202"/>
                </a:solidFill>
                <a:latin typeface="Times New Roman"/>
                <a:cs typeface="Times New Roman"/>
              </a:rPr>
              <a:t>Gibbs</a:t>
            </a:r>
            <a:r>
              <a:rPr dirty="0" sz="1000" spc="-105">
                <a:solidFill>
                  <a:srgbClr val="010202"/>
                </a:solidFill>
                <a:latin typeface="Times New Roman"/>
                <a:cs typeface="Times New Roman"/>
              </a:rPr>
              <a:t> </a:t>
            </a:r>
            <a:r>
              <a:rPr dirty="0" sz="1000" spc="-40">
                <a:solidFill>
                  <a:srgbClr val="010202"/>
                </a:solidFill>
                <a:latin typeface="Times New Roman"/>
                <a:cs typeface="Times New Roman"/>
              </a:rPr>
              <a:t>free</a:t>
            </a:r>
            <a:r>
              <a:rPr dirty="0" sz="1000" spc="-105">
                <a:solidFill>
                  <a:srgbClr val="010202"/>
                </a:solidFill>
                <a:latin typeface="Times New Roman"/>
                <a:cs typeface="Times New Roman"/>
              </a:rPr>
              <a:t> </a:t>
            </a:r>
            <a:r>
              <a:rPr dirty="0" sz="1000" spc="-45">
                <a:solidFill>
                  <a:srgbClr val="010202"/>
                </a:solidFill>
                <a:latin typeface="Times New Roman"/>
                <a:cs typeface="Times New Roman"/>
              </a:rPr>
              <a:t>energy</a:t>
            </a:r>
            <a:r>
              <a:rPr dirty="0" sz="1000" spc="-100">
                <a:solidFill>
                  <a:srgbClr val="010202"/>
                </a:solidFill>
                <a:latin typeface="Times New Roman"/>
                <a:cs typeface="Times New Roman"/>
              </a:rPr>
              <a:t> </a:t>
            </a:r>
            <a:r>
              <a:rPr dirty="0" sz="1000" spc="-25">
                <a:solidFill>
                  <a:srgbClr val="010202"/>
                </a:solidFill>
                <a:latin typeface="Times New Roman"/>
                <a:cs typeface="Times New Roman"/>
              </a:rPr>
              <a:t>as</a:t>
            </a:r>
            <a:r>
              <a:rPr dirty="0" sz="1000" spc="-105">
                <a:solidFill>
                  <a:srgbClr val="010202"/>
                </a:solidFill>
                <a:latin typeface="Times New Roman"/>
                <a:cs typeface="Times New Roman"/>
              </a:rPr>
              <a:t> </a:t>
            </a:r>
            <a:r>
              <a:rPr dirty="0" sz="1000">
                <a:solidFill>
                  <a:srgbClr val="010202"/>
                </a:solidFill>
                <a:latin typeface="Times New Roman"/>
                <a:cs typeface="Times New Roman"/>
              </a:rPr>
              <a:t>a</a:t>
            </a:r>
            <a:r>
              <a:rPr dirty="0" sz="1000" spc="-100">
                <a:solidFill>
                  <a:srgbClr val="010202"/>
                </a:solidFill>
                <a:latin typeface="Times New Roman"/>
                <a:cs typeface="Times New Roman"/>
              </a:rPr>
              <a:t> </a:t>
            </a:r>
            <a:r>
              <a:rPr dirty="0" sz="1000" spc="-45">
                <a:solidFill>
                  <a:srgbClr val="010202"/>
                </a:solidFill>
                <a:latin typeface="Times New Roman"/>
                <a:cs typeface="Times New Roman"/>
              </a:rPr>
              <a:t>criterion</a:t>
            </a:r>
            <a:r>
              <a:rPr dirty="0" sz="1000" spc="-105">
                <a:solidFill>
                  <a:srgbClr val="010202"/>
                </a:solidFill>
                <a:latin typeface="Times New Roman"/>
                <a:cs typeface="Times New Roman"/>
              </a:rPr>
              <a:t> </a:t>
            </a:r>
            <a:r>
              <a:rPr dirty="0" sz="1000" spc="-35">
                <a:solidFill>
                  <a:srgbClr val="010202"/>
                </a:solidFill>
                <a:latin typeface="Times New Roman"/>
                <a:cs typeface="Times New Roman"/>
              </a:rPr>
              <a:t>for</a:t>
            </a:r>
            <a:r>
              <a:rPr dirty="0" sz="1000" spc="-100">
                <a:solidFill>
                  <a:srgbClr val="010202"/>
                </a:solidFill>
                <a:latin typeface="Times New Roman"/>
                <a:cs typeface="Times New Roman"/>
              </a:rPr>
              <a:t> </a:t>
            </a:r>
            <a:r>
              <a:rPr dirty="0" sz="1000" spc="-50">
                <a:solidFill>
                  <a:srgbClr val="010202"/>
                </a:solidFill>
                <a:latin typeface="Times New Roman"/>
                <a:cs typeface="Times New Roman"/>
              </a:rPr>
              <a:t>equilibrium</a:t>
            </a:r>
            <a:r>
              <a:rPr dirty="0" sz="1000" spc="-105">
                <a:solidFill>
                  <a:srgbClr val="010202"/>
                </a:solidFill>
                <a:latin typeface="Times New Roman"/>
                <a:cs typeface="Times New Roman"/>
              </a:rPr>
              <a:t> </a:t>
            </a:r>
            <a:r>
              <a:rPr dirty="0" sz="1000" spc="-40">
                <a:solidFill>
                  <a:srgbClr val="010202"/>
                </a:solidFill>
                <a:latin typeface="Times New Roman"/>
                <a:cs typeface="Times New Roman"/>
              </a:rPr>
              <a:t>when</a:t>
            </a:r>
            <a:r>
              <a:rPr dirty="0" sz="1000" spc="-125">
                <a:solidFill>
                  <a:srgbClr val="010202"/>
                </a:solidFill>
                <a:latin typeface="Times New Roman"/>
                <a:cs typeface="Times New Roman"/>
              </a:rPr>
              <a:t> </a:t>
            </a:r>
            <a:r>
              <a:rPr dirty="0" sz="1000" spc="-5" i="1">
                <a:solidFill>
                  <a:srgbClr val="010202"/>
                </a:solidFill>
                <a:latin typeface="Times New Roman"/>
                <a:cs typeface="Times New Roman"/>
              </a:rPr>
              <a:t>T</a:t>
            </a:r>
            <a:r>
              <a:rPr dirty="0" sz="1000" spc="-105" i="1">
                <a:solidFill>
                  <a:srgbClr val="010202"/>
                </a:solidFill>
                <a:latin typeface="Times New Roman"/>
                <a:cs typeface="Times New Roman"/>
              </a:rPr>
              <a:t> </a:t>
            </a:r>
            <a:r>
              <a:rPr dirty="0" sz="1000" spc="-35">
                <a:solidFill>
                  <a:srgbClr val="010202"/>
                </a:solidFill>
                <a:latin typeface="Times New Roman"/>
                <a:cs typeface="Times New Roman"/>
              </a:rPr>
              <a:t>and</a:t>
            </a:r>
            <a:r>
              <a:rPr dirty="0" sz="1000" spc="-100">
                <a:solidFill>
                  <a:srgbClr val="010202"/>
                </a:solidFill>
                <a:latin typeface="Times New Roman"/>
                <a:cs typeface="Times New Roman"/>
              </a:rPr>
              <a:t> </a:t>
            </a:r>
            <a:r>
              <a:rPr dirty="0" sz="1000" i="1">
                <a:solidFill>
                  <a:srgbClr val="010202"/>
                </a:solidFill>
                <a:latin typeface="Times New Roman"/>
                <a:cs typeface="Times New Roman"/>
              </a:rPr>
              <a:t>P</a:t>
            </a:r>
            <a:r>
              <a:rPr dirty="0" sz="1000" spc="-105" i="1">
                <a:solidFill>
                  <a:srgbClr val="010202"/>
                </a:solidFill>
                <a:latin typeface="Times New Roman"/>
                <a:cs typeface="Times New Roman"/>
              </a:rPr>
              <a:t> </a:t>
            </a:r>
            <a:r>
              <a:rPr dirty="0" sz="1000" spc="-35">
                <a:solidFill>
                  <a:srgbClr val="010202"/>
                </a:solidFill>
                <a:latin typeface="Times New Roman"/>
                <a:cs typeface="Times New Roman"/>
              </a:rPr>
              <a:t>are</a:t>
            </a:r>
            <a:r>
              <a:rPr dirty="0" sz="1000" spc="-105">
                <a:solidFill>
                  <a:srgbClr val="010202"/>
                </a:solidFill>
                <a:latin typeface="Times New Roman"/>
                <a:cs typeface="Times New Roman"/>
              </a:rPr>
              <a:t> </a:t>
            </a:r>
            <a:r>
              <a:rPr dirty="0" sz="1000" spc="-45">
                <a:solidFill>
                  <a:srgbClr val="010202"/>
                </a:solidFill>
                <a:latin typeface="Times New Roman"/>
                <a:cs typeface="Times New Roman"/>
              </a:rPr>
              <a:t>chosen</a:t>
            </a:r>
            <a:r>
              <a:rPr dirty="0" sz="1000" spc="-100">
                <a:solidFill>
                  <a:srgbClr val="010202"/>
                </a:solidFill>
                <a:latin typeface="Times New Roman"/>
                <a:cs typeface="Times New Roman"/>
              </a:rPr>
              <a:t> </a:t>
            </a:r>
            <a:r>
              <a:rPr dirty="0" sz="1000" spc="-25">
                <a:solidFill>
                  <a:srgbClr val="010202"/>
                </a:solidFill>
                <a:latin typeface="Times New Roman"/>
                <a:cs typeface="Times New Roman"/>
              </a:rPr>
              <a:t>as</a:t>
            </a:r>
            <a:r>
              <a:rPr dirty="0" sz="1000" spc="-105">
                <a:solidFill>
                  <a:srgbClr val="010202"/>
                </a:solidFill>
                <a:latin typeface="Times New Roman"/>
                <a:cs typeface="Times New Roman"/>
              </a:rPr>
              <a:t> </a:t>
            </a:r>
            <a:r>
              <a:rPr dirty="0" sz="1000" spc="-35">
                <a:solidFill>
                  <a:srgbClr val="010202"/>
                </a:solidFill>
                <a:latin typeface="Times New Roman"/>
                <a:cs typeface="Times New Roman"/>
              </a:rPr>
              <a:t>the</a:t>
            </a:r>
            <a:r>
              <a:rPr dirty="0" sz="1000" spc="-100">
                <a:solidFill>
                  <a:srgbClr val="010202"/>
                </a:solidFill>
                <a:latin typeface="Times New Roman"/>
                <a:cs typeface="Times New Roman"/>
              </a:rPr>
              <a:t> </a:t>
            </a:r>
            <a:r>
              <a:rPr dirty="0" sz="1000" spc="-50">
                <a:solidFill>
                  <a:srgbClr val="010202"/>
                </a:solidFill>
                <a:latin typeface="Times New Roman"/>
                <a:cs typeface="Times New Roman"/>
              </a:rPr>
              <a:t>independent</a:t>
            </a:r>
            <a:r>
              <a:rPr dirty="0" sz="1000" spc="-105">
                <a:solidFill>
                  <a:srgbClr val="010202"/>
                </a:solidFill>
                <a:latin typeface="Times New Roman"/>
                <a:cs typeface="Times New Roman"/>
              </a:rPr>
              <a:t> </a:t>
            </a:r>
            <a:r>
              <a:rPr dirty="0" sz="1000" spc="-30">
                <a:solidFill>
                  <a:srgbClr val="010202"/>
                </a:solidFill>
                <a:latin typeface="Times New Roman"/>
                <a:cs typeface="Times New Roman"/>
              </a:rPr>
              <a:t>variables.</a:t>
            </a:r>
            <a:endParaRPr sz="1000">
              <a:latin typeface="Times New Roman"/>
              <a:cs typeface="Times New Roman"/>
            </a:endParaRPr>
          </a:p>
          <a:p>
            <a:pPr marL="2011045" marR="1431290" indent="-572135">
              <a:lnSpc>
                <a:spcPct val="253500"/>
              </a:lnSpc>
              <a:spcBef>
                <a:spcPts val="580"/>
              </a:spcBef>
            </a:pPr>
            <a:r>
              <a:rPr dirty="0" sz="1000" b="1">
                <a:solidFill>
                  <a:srgbClr val="010202"/>
                </a:solidFill>
                <a:latin typeface="Times New Roman"/>
                <a:cs typeface="Times New Roman"/>
              </a:rPr>
              <a:t>7.9 </a:t>
            </a:r>
            <a:r>
              <a:rPr dirty="0" sz="1000" spc="-5" b="1">
                <a:solidFill>
                  <a:srgbClr val="010202"/>
                </a:solidFill>
                <a:latin typeface="Times New Roman"/>
                <a:cs typeface="Times New Roman"/>
              </a:rPr>
              <a:t>NUMERICAL</a:t>
            </a:r>
            <a:r>
              <a:rPr dirty="0" sz="1000" spc="-110" b="1">
                <a:solidFill>
                  <a:srgbClr val="010202"/>
                </a:solidFill>
                <a:latin typeface="Times New Roman"/>
                <a:cs typeface="Times New Roman"/>
              </a:rPr>
              <a:t> </a:t>
            </a:r>
            <a:r>
              <a:rPr dirty="0" sz="1000" b="1">
                <a:solidFill>
                  <a:srgbClr val="010202"/>
                </a:solidFill>
                <a:latin typeface="Times New Roman"/>
                <a:cs typeface="Times New Roman"/>
              </a:rPr>
              <a:t>EXAMPLES  Example</a:t>
            </a:r>
            <a:r>
              <a:rPr dirty="0" sz="1000" spc="-10" b="1">
                <a:solidFill>
                  <a:srgbClr val="010202"/>
                </a:solidFill>
                <a:latin typeface="Times New Roman"/>
                <a:cs typeface="Times New Roman"/>
              </a:rPr>
              <a:t> </a:t>
            </a:r>
            <a:r>
              <a:rPr dirty="0" sz="1000" b="1">
                <a:solidFill>
                  <a:srgbClr val="010202"/>
                </a:solidFill>
                <a:latin typeface="Times New Roman"/>
                <a:cs typeface="Times New Roman"/>
              </a:rPr>
              <a:t>1</a:t>
            </a:r>
            <a:endParaRPr sz="1000">
              <a:latin typeface="Times New Roman"/>
              <a:cs typeface="Times New Roman"/>
            </a:endParaRPr>
          </a:p>
          <a:p>
            <a:pPr marL="12700">
              <a:lnSpc>
                <a:spcPct val="100000"/>
              </a:lnSpc>
              <a:spcBef>
                <a:spcPts val="620"/>
              </a:spcBef>
            </a:pPr>
            <a:r>
              <a:rPr dirty="0" sz="1000" spc="-5">
                <a:solidFill>
                  <a:srgbClr val="010202"/>
                </a:solidFill>
                <a:latin typeface="Times New Roman"/>
                <a:cs typeface="Times New Roman"/>
              </a:rPr>
              <a:t>The vapor pressure of solid NaF varies with temperature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3" name="object 3"/>
          <p:cNvSpPr/>
          <p:nvPr/>
        </p:nvSpPr>
        <p:spPr>
          <a:xfrm>
            <a:off x="1289050" y="2273300"/>
            <a:ext cx="2476500" cy="30480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2717165"/>
            <a:ext cx="325564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the vapor pressure of liquid NaF varies with temperature</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5" name="object 5"/>
          <p:cNvSpPr/>
          <p:nvPr/>
        </p:nvSpPr>
        <p:spPr>
          <a:xfrm>
            <a:off x="1289050" y="3044189"/>
            <a:ext cx="2476500" cy="30480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06400" y="3449954"/>
            <a:ext cx="4661535" cy="2079625"/>
          </a:xfrm>
          <a:prstGeom prst="rect">
            <a:avLst/>
          </a:prstGeom>
        </p:spPr>
        <p:txBody>
          <a:bodyPr wrap="square" lIns="0" tIns="12700" rIns="0" bIns="0" rtlCol="0" vert="horz">
            <a:spAutoFit/>
          </a:bodyPr>
          <a:lstStyle/>
          <a:p>
            <a:pPr marL="50800">
              <a:lnSpc>
                <a:spcPct val="100000"/>
              </a:lnSpc>
              <a:spcBef>
                <a:spcPts val="100"/>
              </a:spcBef>
            </a:pPr>
            <a:r>
              <a:rPr dirty="0" sz="1000">
                <a:solidFill>
                  <a:srgbClr val="010202"/>
                </a:solidFill>
                <a:latin typeface="Times New Roman"/>
                <a:cs typeface="Times New Roman"/>
              </a:rPr>
              <a:t>Calculate:</a:t>
            </a:r>
            <a:endParaRPr sz="1000">
              <a:latin typeface="Times New Roman"/>
              <a:cs typeface="Times New Roman"/>
            </a:endParaRPr>
          </a:p>
          <a:p>
            <a:pPr>
              <a:lnSpc>
                <a:spcPct val="100000"/>
              </a:lnSpc>
              <a:spcBef>
                <a:spcPts val="20"/>
              </a:spcBef>
            </a:pPr>
            <a:endParaRPr sz="850">
              <a:latin typeface="Times New Roman"/>
              <a:cs typeface="Times New Roman"/>
            </a:endParaRPr>
          </a:p>
          <a:p>
            <a:pPr marL="182880" indent="-120014">
              <a:lnSpc>
                <a:spcPct val="100000"/>
              </a:lnSpc>
              <a:buAutoNum type="alphaLcPeriod"/>
              <a:tabLst>
                <a:tab pos="183515" algn="l"/>
              </a:tabLst>
            </a:pPr>
            <a:r>
              <a:rPr dirty="0" sz="1000" spc="-5">
                <a:solidFill>
                  <a:srgbClr val="010202"/>
                </a:solidFill>
                <a:latin typeface="Times New Roman"/>
                <a:cs typeface="Times New Roman"/>
              </a:rPr>
              <a:t>The normal boiling temperature of</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NaF</a:t>
            </a:r>
            <a:endParaRPr sz="1000">
              <a:latin typeface="Times New Roman"/>
              <a:cs typeface="Times New Roman"/>
            </a:endParaRPr>
          </a:p>
          <a:p>
            <a:pPr marL="189865" indent="-127000">
              <a:lnSpc>
                <a:spcPct val="100000"/>
              </a:lnSpc>
              <a:buAutoNum type="alphaLcPeriod"/>
              <a:tabLst>
                <a:tab pos="190500" algn="l"/>
              </a:tabLst>
            </a:pPr>
            <a:r>
              <a:rPr dirty="0" sz="1000" spc="-5">
                <a:solidFill>
                  <a:srgbClr val="010202"/>
                </a:solidFill>
                <a:latin typeface="Times New Roman"/>
                <a:cs typeface="Times New Roman"/>
              </a:rPr>
              <a:t>The temperature and pressure at the triple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point</a:t>
            </a:r>
            <a:endParaRPr sz="1000">
              <a:latin typeface="Times New Roman"/>
              <a:cs typeface="Times New Roman"/>
            </a:endParaRPr>
          </a:p>
          <a:p>
            <a:pPr marL="182880" indent="-120014">
              <a:lnSpc>
                <a:spcPct val="100000"/>
              </a:lnSpc>
              <a:buAutoNum type="alphaLcPeriod"/>
              <a:tabLst>
                <a:tab pos="183515" algn="l"/>
              </a:tabLst>
            </a:pPr>
            <a:r>
              <a:rPr dirty="0" sz="1000" spc="-5">
                <a:solidFill>
                  <a:srgbClr val="010202"/>
                </a:solidFill>
                <a:latin typeface="Times New Roman"/>
                <a:cs typeface="Times New Roman"/>
              </a:rPr>
              <a:t>The molar heat of evaporation of NaF at its normal boiling</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temperature</a:t>
            </a:r>
            <a:endParaRPr sz="1000">
              <a:latin typeface="Times New Roman"/>
              <a:cs typeface="Times New Roman"/>
            </a:endParaRPr>
          </a:p>
          <a:p>
            <a:pPr marL="189865" indent="-127000">
              <a:lnSpc>
                <a:spcPct val="100000"/>
              </a:lnSpc>
              <a:buAutoNum type="alphaLcPeriod"/>
              <a:tabLst>
                <a:tab pos="190500" algn="l"/>
              </a:tabLst>
            </a:pPr>
            <a:r>
              <a:rPr dirty="0" sz="1000" spc="-5">
                <a:solidFill>
                  <a:srgbClr val="010202"/>
                </a:solidFill>
                <a:latin typeface="Times New Roman"/>
                <a:cs typeface="Times New Roman"/>
              </a:rPr>
              <a:t>The molar heat of melting of NaF at the triple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point</a:t>
            </a:r>
            <a:endParaRPr sz="1000">
              <a:latin typeface="Times New Roman"/>
              <a:cs typeface="Times New Roman"/>
            </a:endParaRPr>
          </a:p>
          <a:p>
            <a:pPr marL="190500" marR="42545" indent="-127000">
              <a:lnSpc>
                <a:spcPct val="100000"/>
              </a:lnSpc>
              <a:buAutoNum type="alphaLcPeriod"/>
              <a:tabLst>
                <a:tab pos="188595" algn="l"/>
              </a:tabLst>
            </a:pPr>
            <a:r>
              <a:rPr dirty="0" sz="1000" spc="-5">
                <a:solidFill>
                  <a:srgbClr val="010202"/>
                </a:solidFill>
                <a:latin typeface="Times New Roman"/>
                <a:cs typeface="Times New Roman"/>
              </a:rPr>
              <a:t>The </a:t>
            </a:r>
            <a:r>
              <a:rPr dirty="0" sz="1000" spc="-10">
                <a:solidFill>
                  <a:srgbClr val="010202"/>
                </a:solidFill>
                <a:latin typeface="Times New Roman"/>
                <a:cs typeface="Times New Roman"/>
              </a:rPr>
              <a:t>difference </a:t>
            </a:r>
            <a:r>
              <a:rPr dirty="0" sz="1000" spc="-5">
                <a:solidFill>
                  <a:srgbClr val="010202"/>
                </a:solidFill>
                <a:latin typeface="Times New Roman"/>
                <a:cs typeface="Times New Roman"/>
              </a:rPr>
              <a:t>between the constant-pressure molar heat capacities of liquid and solid  </a:t>
            </a:r>
            <a:r>
              <a:rPr dirty="0" sz="1000">
                <a:solidFill>
                  <a:srgbClr val="010202"/>
                </a:solidFill>
                <a:latin typeface="Times New Roman"/>
                <a:cs typeface="Times New Roman"/>
              </a:rPr>
              <a:t>NaF</a:t>
            </a:r>
            <a:endParaRPr sz="1000">
              <a:latin typeface="Times New Roman"/>
              <a:cs typeface="Times New Roman"/>
            </a:endParaRPr>
          </a:p>
          <a:p>
            <a:pPr marL="50800">
              <a:lnSpc>
                <a:spcPct val="100000"/>
              </a:lnSpc>
              <a:spcBef>
                <a:spcPts val="900"/>
              </a:spcBef>
            </a:pPr>
            <a:r>
              <a:rPr dirty="0" sz="1000" spc="-5">
                <a:solidFill>
                  <a:srgbClr val="010202"/>
                </a:solidFill>
                <a:latin typeface="Times New Roman"/>
                <a:cs typeface="Times New Roman"/>
              </a:rPr>
              <a:t>The phase diagram is shown schematically in Fig.</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7.16.</a:t>
            </a:r>
            <a:endParaRPr sz="1000">
              <a:latin typeface="Times New Roman"/>
              <a:cs typeface="Times New Roman"/>
            </a:endParaRPr>
          </a:p>
          <a:p>
            <a:pPr marL="189865" indent="-127000">
              <a:lnSpc>
                <a:spcPct val="100000"/>
              </a:lnSpc>
              <a:spcBef>
                <a:spcPts val="700"/>
              </a:spcBef>
            </a:pPr>
            <a:r>
              <a:rPr dirty="0" sz="1000" spc="-5">
                <a:solidFill>
                  <a:srgbClr val="010202"/>
                </a:solidFill>
                <a:latin typeface="Times New Roman"/>
                <a:cs typeface="Times New Roman"/>
              </a:rPr>
              <a:t>(a) The normal boiling temperature, </a:t>
            </a:r>
            <a:r>
              <a:rPr dirty="0" sz="1000" spc="-5" i="1">
                <a:solidFill>
                  <a:srgbClr val="010202"/>
                </a:solidFill>
                <a:latin typeface="Times New Roman"/>
                <a:cs typeface="Times New Roman"/>
              </a:rPr>
              <a:t>T</a:t>
            </a:r>
            <a:r>
              <a:rPr dirty="0" baseline="-33333" sz="1125" spc="-7" i="1">
                <a:solidFill>
                  <a:srgbClr val="010202"/>
                </a:solidFill>
                <a:latin typeface="Times New Roman"/>
                <a:cs typeface="Times New Roman"/>
              </a:rPr>
              <a:t>b</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is defined as that temperature at which</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the</a:t>
            </a:r>
            <a:endParaRPr sz="1000">
              <a:latin typeface="Times New Roman"/>
              <a:cs typeface="Times New Roman"/>
            </a:endParaRPr>
          </a:p>
          <a:p>
            <a:pPr marL="189865" marR="43180">
              <a:lnSpc>
                <a:spcPct val="100000"/>
              </a:lnSpc>
              <a:spcBef>
                <a:spcPts val="370"/>
              </a:spcBef>
            </a:pPr>
            <a:r>
              <a:rPr dirty="0" sz="1000" spc="-5">
                <a:solidFill>
                  <a:srgbClr val="010202"/>
                </a:solidFill>
                <a:latin typeface="Times New Roman"/>
                <a:cs typeface="Times New Roman"/>
              </a:rPr>
              <a:t>saturated vapor pressure of the liquid is </a:t>
            </a:r>
            <a:r>
              <a:rPr dirty="0" sz="1000">
                <a:solidFill>
                  <a:srgbClr val="010202"/>
                </a:solidFill>
                <a:latin typeface="Times New Roman"/>
                <a:cs typeface="Times New Roman"/>
              </a:rPr>
              <a:t>1 </a:t>
            </a:r>
            <a:r>
              <a:rPr dirty="0" sz="1000" spc="-5">
                <a:solidFill>
                  <a:srgbClr val="010202"/>
                </a:solidFill>
                <a:latin typeface="Times New Roman"/>
                <a:cs typeface="Times New Roman"/>
              </a:rPr>
              <a:t>atm. Thus from the equation for the vapor  pressure of the liquid, </a:t>
            </a:r>
            <a:r>
              <a:rPr dirty="0" sz="1000" spc="-5" i="1">
                <a:solidFill>
                  <a:srgbClr val="010202"/>
                </a:solidFill>
                <a:latin typeface="Times New Roman"/>
                <a:cs typeface="Times New Roman"/>
              </a:rPr>
              <a:t>T</a:t>
            </a:r>
            <a:r>
              <a:rPr dirty="0" baseline="-33333" sz="1125" spc="-7" i="1">
                <a:solidFill>
                  <a:srgbClr val="010202"/>
                </a:solidFill>
                <a:latin typeface="Times New Roman"/>
                <a:cs typeface="Times New Roman"/>
              </a:rPr>
              <a:t>b</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p:txBody>
      </p:sp>
      <p:sp>
        <p:nvSpPr>
          <p:cNvPr id="7" name="object 7"/>
          <p:cNvSpPr/>
          <p:nvPr/>
        </p:nvSpPr>
        <p:spPr>
          <a:xfrm>
            <a:off x="1285557" y="5738177"/>
            <a:ext cx="2486025" cy="32385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684530" y="6239192"/>
            <a:ext cx="116522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which has the</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solution</a:t>
            </a:r>
            <a:endParaRPr sz="1000">
              <a:latin typeface="Times New Roman"/>
              <a:cs typeface="Times New Roman"/>
            </a:endParaRPr>
          </a:p>
        </p:txBody>
      </p:sp>
      <p:sp>
        <p:nvSpPr>
          <p:cNvPr id="9" name="object 9"/>
          <p:cNvSpPr/>
          <p:nvPr/>
        </p:nvSpPr>
        <p:spPr>
          <a:xfrm>
            <a:off x="2052320" y="6550342"/>
            <a:ext cx="952500" cy="161925"/>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31800" y="6890447"/>
            <a:ext cx="4622800" cy="353695"/>
          </a:xfrm>
          <a:prstGeom prst="rect">
            <a:avLst/>
          </a:prstGeom>
        </p:spPr>
        <p:txBody>
          <a:bodyPr wrap="square" lIns="0" tIns="12700" rIns="0" bIns="0" rtlCol="0" vert="horz">
            <a:spAutoFit/>
          </a:bodyPr>
          <a:lstStyle/>
          <a:p>
            <a:pPr marL="215900" marR="30480" indent="-177800">
              <a:lnSpc>
                <a:spcPct val="107700"/>
              </a:lnSpc>
              <a:spcBef>
                <a:spcPts val="100"/>
              </a:spcBef>
            </a:pPr>
            <a:r>
              <a:rPr dirty="0" sz="1000" spc="-5">
                <a:solidFill>
                  <a:srgbClr val="010202"/>
                </a:solidFill>
                <a:latin typeface="Times New Roman"/>
                <a:cs typeface="Times New Roman"/>
              </a:rPr>
              <a:t>(b) The saturated vapor pressures for the solid and liquid phases intersect at the triple  point. Thus at the temperature, </a:t>
            </a:r>
            <a:r>
              <a:rPr dirty="0" sz="1000" spc="-5" i="1">
                <a:solidFill>
                  <a:srgbClr val="010202"/>
                </a:solidFill>
                <a:latin typeface="Times New Roman"/>
                <a:cs typeface="Times New Roman"/>
              </a:rPr>
              <a:t>T</a:t>
            </a:r>
            <a:r>
              <a:rPr dirty="0" baseline="-33333" sz="1125" spc="-7" i="1">
                <a:solidFill>
                  <a:srgbClr val="010202"/>
                </a:solidFill>
                <a:latin typeface="Times New Roman"/>
                <a:cs typeface="Times New Roman"/>
              </a:rPr>
              <a:t>tp</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of the triple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point</a:t>
            </a:r>
            <a:endParaRPr sz="1000">
              <a:latin typeface="Times New Roman"/>
              <a:cs typeface="Times New Roman"/>
            </a:endParaRPr>
          </a:p>
        </p:txBody>
      </p:sp>
      <p:sp>
        <p:nvSpPr>
          <p:cNvPr id="11" name="object 11"/>
          <p:cNvSpPr/>
          <p:nvPr/>
        </p:nvSpPr>
        <p:spPr>
          <a:xfrm>
            <a:off x="1107757" y="7351547"/>
            <a:ext cx="3705225" cy="342900"/>
          </a:xfrm>
          <a:prstGeom prst="rect">
            <a:avLst/>
          </a:prstGeom>
          <a:blipFill>
            <a:blip r:embed="rId6" cstate="print"/>
            <a:stretch>
              <a:fillRect/>
            </a:stretch>
          </a:blipFill>
        </p:spPr>
        <p:txBody>
          <a:bodyPr wrap="square" lIns="0" tIns="0" rIns="0" bIns="0" rtlCol="0"/>
          <a:lstStyle/>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45847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200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nSpc>
                <a:spcPct val="100000"/>
              </a:lnSpc>
              <a:spcBef>
                <a:spcPts val="25"/>
              </a:spcBef>
            </a:pPr>
            <a:endParaRPr sz="850">
              <a:latin typeface="Times New Roman"/>
              <a:cs typeface="Times New Roman"/>
            </a:endParaRPr>
          </a:p>
          <a:p>
            <a:pPr marL="252729">
              <a:lnSpc>
                <a:spcPct val="100000"/>
              </a:lnSpc>
            </a:pPr>
            <a:r>
              <a:rPr dirty="0" sz="1000" spc="-5">
                <a:solidFill>
                  <a:srgbClr val="010202"/>
                </a:solidFill>
                <a:latin typeface="Times New Roman"/>
                <a:cs typeface="Times New Roman"/>
              </a:rPr>
              <a:t>which has the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solution</a:t>
            </a:r>
            <a:endParaRPr sz="1000">
              <a:latin typeface="Times New Roman"/>
              <a:cs typeface="Times New Roman"/>
            </a:endParaRPr>
          </a:p>
        </p:txBody>
      </p:sp>
      <p:sp>
        <p:nvSpPr>
          <p:cNvPr id="3" name="object 3"/>
          <p:cNvSpPr/>
          <p:nvPr/>
        </p:nvSpPr>
        <p:spPr>
          <a:xfrm>
            <a:off x="2047557" y="1019962"/>
            <a:ext cx="971550" cy="180975"/>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1000125" y="1514640"/>
            <a:ext cx="3486150" cy="3143250"/>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608330" y="4873142"/>
            <a:ext cx="4345940" cy="622300"/>
          </a:xfrm>
          <a:prstGeom prst="rect">
            <a:avLst/>
          </a:prstGeom>
        </p:spPr>
        <p:txBody>
          <a:bodyPr wrap="square" lIns="0" tIns="12700" rIns="0" bIns="0" rtlCol="0" vert="horz">
            <a:spAutoFit/>
          </a:bodyPr>
          <a:lstStyle/>
          <a:p>
            <a:pPr marL="207010">
              <a:lnSpc>
                <a:spcPct val="100000"/>
              </a:lnSpc>
              <a:spcBef>
                <a:spcPts val="100"/>
              </a:spcBef>
            </a:pPr>
            <a:r>
              <a:rPr dirty="0" sz="900" spc="-5" b="1">
                <a:solidFill>
                  <a:srgbClr val="010202"/>
                </a:solidFill>
                <a:latin typeface="Times New Roman"/>
                <a:cs typeface="Times New Roman"/>
              </a:rPr>
              <a:t>Figure </a:t>
            </a:r>
            <a:r>
              <a:rPr dirty="0" sz="900" b="1">
                <a:solidFill>
                  <a:srgbClr val="010202"/>
                </a:solidFill>
                <a:latin typeface="Times New Roman"/>
                <a:cs typeface="Times New Roman"/>
              </a:rPr>
              <a:t>7.16 </a:t>
            </a:r>
            <a:r>
              <a:rPr dirty="0" sz="900">
                <a:solidFill>
                  <a:srgbClr val="010202"/>
                </a:solidFill>
                <a:latin typeface="Times New Roman"/>
                <a:cs typeface="Times New Roman"/>
              </a:rPr>
              <a:t>Schematic phase diagram for a one-component</a:t>
            </a:r>
            <a:r>
              <a:rPr dirty="0" sz="900" spc="-15">
                <a:solidFill>
                  <a:srgbClr val="010202"/>
                </a:solidFill>
                <a:latin typeface="Times New Roman"/>
                <a:cs typeface="Times New Roman"/>
              </a:rPr>
              <a:t> </a:t>
            </a:r>
            <a:r>
              <a:rPr dirty="0" sz="900">
                <a:solidFill>
                  <a:srgbClr val="010202"/>
                </a:solidFill>
                <a:latin typeface="Times New Roman"/>
                <a:cs typeface="Times New Roman"/>
              </a:rPr>
              <a:t>system.</a:t>
            </a:r>
            <a:endParaRPr sz="900">
              <a:latin typeface="Times New Roman"/>
              <a:cs typeface="Times New Roman"/>
            </a:endParaRPr>
          </a:p>
          <a:p>
            <a:pPr>
              <a:lnSpc>
                <a:spcPct val="100000"/>
              </a:lnSpc>
              <a:spcBef>
                <a:spcPts val="10"/>
              </a:spcBef>
            </a:pPr>
            <a:endParaRPr sz="1050">
              <a:latin typeface="Times New Roman"/>
              <a:cs typeface="Times New Roman"/>
            </a:endParaRPr>
          </a:p>
          <a:p>
            <a:pPr marL="12700" marR="5080">
              <a:lnSpc>
                <a:spcPct val="100000"/>
              </a:lnSpc>
            </a:pPr>
            <a:r>
              <a:rPr dirty="0" sz="1000" spc="-5">
                <a:solidFill>
                  <a:srgbClr val="010202"/>
                </a:solidFill>
                <a:latin typeface="Times New Roman"/>
                <a:cs typeface="Times New Roman"/>
              </a:rPr>
              <a:t>The triple-point pressure is then calculated from the equation for the vapor pressure  </a:t>
            </a:r>
            <a:r>
              <a:rPr dirty="0" sz="1000">
                <a:solidFill>
                  <a:srgbClr val="010202"/>
                </a:solidFill>
                <a:latin typeface="Times New Roman"/>
                <a:cs typeface="Times New Roman"/>
              </a:rPr>
              <a:t>of the solid</a:t>
            </a:r>
            <a:r>
              <a:rPr dirty="0" sz="1000" spc="-5">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
        <p:nvSpPr>
          <p:cNvPr id="6" name="object 6"/>
          <p:cNvSpPr/>
          <p:nvPr/>
        </p:nvSpPr>
        <p:spPr>
          <a:xfrm>
            <a:off x="924338" y="5695467"/>
            <a:ext cx="3648075" cy="342900"/>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684530" y="6104418"/>
            <a:ext cx="303974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or from the equation for the vapor pressure for the liquid</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8" name="object 8"/>
          <p:cNvSpPr/>
          <p:nvPr/>
        </p:nvSpPr>
        <p:spPr>
          <a:xfrm>
            <a:off x="909318" y="6440804"/>
            <a:ext cx="3664886" cy="342900"/>
          </a:xfrm>
          <a:prstGeom prst="rect">
            <a:avLst/>
          </a:prstGeom>
          <a:blipFill>
            <a:blip r:embed="rId5" cstate="print"/>
            <a:stretch>
              <a:fillRect/>
            </a:stretch>
          </a:blipFill>
        </p:spPr>
        <p:txBody>
          <a:bodyPr wrap="square" lIns="0" tIns="0" rIns="0" bIns="0" rtlCol="0"/>
          <a:lstStyle/>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57200" y="403223"/>
            <a:ext cx="4585335" cy="448945"/>
          </a:xfrm>
          <a:prstGeom prst="rect">
            <a:avLst/>
          </a:prstGeom>
        </p:spPr>
        <p:txBody>
          <a:bodyPr wrap="square" lIns="0" tIns="12700" rIns="0" bIns="0" rtlCol="0" vert="horz">
            <a:spAutoFit/>
          </a:bodyPr>
          <a:lstStyle/>
          <a:p>
            <a:pPr marL="1816735">
              <a:lnSpc>
                <a:spcPct val="100000"/>
              </a:lnSpc>
              <a:spcBef>
                <a:spcPts val="100"/>
              </a:spcBef>
            </a:pPr>
            <a:r>
              <a:rPr dirty="0" sz="1000" i="1">
                <a:solidFill>
                  <a:srgbClr val="231F20"/>
                </a:solidFill>
                <a:latin typeface="Times New Roman"/>
                <a:cs typeface="Times New Roman"/>
              </a:rPr>
              <a:t>Phase Equilibrium in a One-Component System</a:t>
            </a:r>
            <a:r>
              <a:rPr dirty="0" sz="1000" spc="155" i="1">
                <a:solidFill>
                  <a:srgbClr val="231F20"/>
                </a:solidFill>
                <a:latin typeface="Times New Roman"/>
                <a:cs typeface="Times New Roman"/>
              </a:rPr>
              <a:t> </a:t>
            </a:r>
            <a:r>
              <a:rPr dirty="0" sz="1000">
                <a:solidFill>
                  <a:srgbClr val="231F20"/>
                </a:solidFill>
                <a:latin typeface="Times New Roman"/>
                <a:cs typeface="Times New Roman"/>
              </a:rPr>
              <a:t>201</a:t>
            </a:r>
            <a:endParaRPr sz="1000">
              <a:latin typeface="Times New Roman"/>
              <a:cs typeface="Times New Roman"/>
            </a:endParaRPr>
          </a:p>
          <a:p>
            <a:pPr marL="12700">
              <a:lnSpc>
                <a:spcPct val="100000"/>
              </a:lnSpc>
              <a:spcBef>
                <a:spcPts val="935"/>
              </a:spcBef>
            </a:pPr>
            <a:r>
              <a:rPr dirty="0" sz="1000" spc="-5">
                <a:solidFill>
                  <a:srgbClr val="010202"/>
                </a:solidFill>
                <a:latin typeface="Times New Roman"/>
                <a:cs typeface="Times New Roman"/>
              </a:rPr>
              <a:t>(c) For vapor in equilibrium with the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liquid,</a:t>
            </a:r>
            <a:endParaRPr sz="1000">
              <a:latin typeface="Times New Roman"/>
              <a:cs typeface="Times New Roman"/>
            </a:endParaRPr>
          </a:p>
        </p:txBody>
      </p:sp>
      <p:sp>
        <p:nvSpPr>
          <p:cNvPr id="3" name="object 3"/>
          <p:cNvSpPr txBox="1"/>
          <p:nvPr/>
        </p:nvSpPr>
        <p:spPr>
          <a:xfrm>
            <a:off x="735330" y="2070734"/>
            <a:ext cx="28003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4" name="object 4"/>
          <p:cNvSpPr/>
          <p:nvPr/>
        </p:nvSpPr>
        <p:spPr>
          <a:xfrm>
            <a:off x="661669" y="2540635"/>
            <a:ext cx="3810000" cy="152400"/>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671830" y="3000373"/>
            <a:ext cx="251904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at the normal boiling temperature of 2006</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K</a:t>
            </a:r>
            <a:endParaRPr sz="1000">
              <a:latin typeface="Times New Roman"/>
              <a:cs typeface="Times New Roman"/>
            </a:endParaRPr>
          </a:p>
        </p:txBody>
      </p:sp>
      <p:sp>
        <p:nvSpPr>
          <p:cNvPr id="6" name="object 6"/>
          <p:cNvSpPr/>
          <p:nvPr/>
        </p:nvSpPr>
        <p:spPr>
          <a:xfrm>
            <a:off x="1185544" y="3505200"/>
            <a:ext cx="2686050" cy="152400"/>
          </a:xfrm>
          <a:prstGeom prst="rect">
            <a:avLst/>
          </a:prstGeom>
          <a:blipFill>
            <a:blip r:embed="rId3" cstate="print"/>
            <a:stretch>
              <a:fillRect/>
            </a:stretch>
          </a:blipFill>
        </p:spPr>
        <p:txBody>
          <a:bodyPr wrap="square" lIns="0" tIns="0" rIns="0" bIns="0" rtlCol="0"/>
          <a:lstStyle/>
          <a:p/>
        </p:txBody>
      </p:sp>
      <p:sp>
        <p:nvSpPr>
          <p:cNvPr id="7" name="object 7"/>
          <p:cNvSpPr txBox="1"/>
          <p:nvPr/>
        </p:nvSpPr>
        <p:spPr>
          <a:xfrm>
            <a:off x="457200" y="3952240"/>
            <a:ext cx="217995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(d) For vapor in equilibrium with the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solid</a:t>
            </a:r>
            <a:endParaRPr sz="1000">
              <a:latin typeface="Times New Roman"/>
              <a:cs typeface="Times New Roman"/>
            </a:endParaRPr>
          </a:p>
        </p:txBody>
      </p:sp>
      <p:sp>
        <p:nvSpPr>
          <p:cNvPr id="8" name="object 8"/>
          <p:cNvSpPr/>
          <p:nvPr/>
        </p:nvSpPr>
        <p:spPr>
          <a:xfrm>
            <a:off x="1309369" y="4317365"/>
            <a:ext cx="2438400" cy="304800"/>
          </a:xfrm>
          <a:prstGeom prst="rect">
            <a:avLst/>
          </a:prstGeom>
          <a:blipFill>
            <a:blip r:embed="rId4" cstate="print"/>
            <a:stretch>
              <a:fillRect/>
            </a:stretch>
          </a:blipFill>
        </p:spPr>
        <p:txBody>
          <a:bodyPr wrap="square" lIns="0" tIns="0" rIns="0" bIns="0" rtlCol="0"/>
          <a:lstStyle/>
          <a:p/>
        </p:txBody>
      </p:sp>
      <p:sp>
        <p:nvSpPr>
          <p:cNvPr id="9" name="object 9"/>
          <p:cNvSpPr txBox="1"/>
          <p:nvPr/>
        </p:nvSpPr>
        <p:spPr>
          <a:xfrm>
            <a:off x="684530" y="4802504"/>
            <a:ext cx="28003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10" name="object 10"/>
          <p:cNvSpPr/>
          <p:nvPr/>
        </p:nvSpPr>
        <p:spPr>
          <a:xfrm>
            <a:off x="1080769" y="5129529"/>
            <a:ext cx="2895600" cy="342900"/>
          </a:xfrm>
          <a:prstGeom prst="rect">
            <a:avLst/>
          </a:prstGeom>
          <a:blipFill>
            <a:blip r:embed="rId5" cstate="print"/>
            <a:stretch>
              <a:fillRect/>
            </a:stretch>
          </a:blipFill>
        </p:spPr>
        <p:txBody>
          <a:bodyPr wrap="square" lIns="0" tIns="0" rIns="0" bIns="0" rtlCol="0"/>
          <a:lstStyle/>
          <a:p/>
        </p:txBody>
      </p:sp>
      <p:sp>
        <p:nvSpPr>
          <p:cNvPr id="11" name="object 11"/>
          <p:cNvSpPr txBox="1"/>
          <p:nvPr/>
        </p:nvSpPr>
        <p:spPr>
          <a:xfrm>
            <a:off x="684530" y="5665470"/>
            <a:ext cx="100584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At any</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temperature</a:t>
            </a:r>
            <a:endParaRPr sz="1000">
              <a:latin typeface="Times New Roman"/>
              <a:cs typeface="Times New Roman"/>
            </a:endParaRPr>
          </a:p>
        </p:txBody>
      </p:sp>
      <p:sp>
        <p:nvSpPr>
          <p:cNvPr id="12" name="object 12"/>
          <p:cNvSpPr/>
          <p:nvPr/>
        </p:nvSpPr>
        <p:spPr>
          <a:xfrm>
            <a:off x="1690370" y="6030595"/>
            <a:ext cx="1676400" cy="161925"/>
          </a:xfrm>
          <a:prstGeom prst="rect">
            <a:avLst/>
          </a:prstGeom>
          <a:blipFill>
            <a:blip r:embed="rId6" cstate="print"/>
            <a:stretch>
              <a:fillRect/>
            </a:stretch>
          </a:blipFill>
        </p:spPr>
        <p:txBody>
          <a:bodyPr wrap="square" lIns="0" tIns="0" rIns="0" bIns="0" rtlCol="0"/>
          <a:lstStyle/>
          <a:p/>
        </p:txBody>
      </p:sp>
      <p:sp>
        <p:nvSpPr>
          <p:cNvPr id="13" name="object 13"/>
          <p:cNvSpPr txBox="1"/>
          <p:nvPr/>
        </p:nvSpPr>
        <p:spPr>
          <a:xfrm>
            <a:off x="684530" y="6283958"/>
            <a:ext cx="45275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a:solidFill>
                  <a:srgbClr val="010202"/>
                </a:solidFill>
                <a:latin typeface="Times New Roman"/>
                <a:cs typeface="Times New Roman"/>
              </a:rPr>
              <a:t>thus</a:t>
            </a:r>
            <a:endParaRPr sz="1000">
              <a:latin typeface="Times New Roman"/>
              <a:cs typeface="Times New Roman"/>
            </a:endParaRPr>
          </a:p>
        </p:txBody>
      </p:sp>
      <p:sp>
        <p:nvSpPr>
          <p:cNvPr id="14" name="object 14"/>
          <p:cNvSpPr/>
          <p:nvPr/>
        </p:nvSpPr>
        <p:spPr>
          <a:xfrm>
            <a:off x="1085532" y="6737984"/>
            <a:ext cx="2886075" cy="333375"/>
          </a:xfrm>
          <a:prstGeom prst="rect">
            <a:avLst/>
          </a:prstGeom>
          <a:blipFill>
            <a:blip r:embed="rId7" cstate="print"/>
            <a:stretch>
              <a:fillRect/>
            </a:stretch>
          </a:blipFill>
        </p:spPr>
        <p:txBody>
          <a:bodyPr wrap="square" lIns="0" tIns="0" rIns="0" bIns="0" rtlCol="0"/>
          <a:lstStyle/>
          <a:p/>
        </p:txBody>
      </p:sp>
      <p:sp>
        <p:nvSpPr>
          <p:cNvPr id="15" name="object 15"/>
          <p:cNvSpPr/>
          <p:nvPr/>
        </p:nvSpPr>
        <p:spPr>
          <a:xfrm>
            <a:off x="1563687" y="1217612"/>
            <a:ext cx="2447925" cy="752475"/>
          </a:xfrm>
          <a:prstGeom prst="rect">
            <a:avLst/>
          </a:prstGeom>
          <a:blipFill>
            <a:blip r:embed="rId8" cstate="print"/>
            <a:stretch>
              <a:fillRect/>
            </a:stretch>
          </a:blipFill>
        </p:spPr>
        <p:txBody>
          <a:bodyPr wrap="square" lIns="0" tIns="0" rIns="0" bIns="0" rtlCol="0"/>
          <a:lstStyl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925127" y="1373505"/>
            <a:ext cx="723900" cy="142875"/>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1979612" y="2242972"/>
            <a:ext cx="1104900" cy="457200"/>
          </a:xfrm>
          <a:prstGeom prst="rect">
            <a:avLst/>
          </a:prstGeom>
          <a:blipFill>
            <a:blip r:embed="rId3" cstate="print"/>
            <a:stretch>
              <a:fillRect/>
            </a:stretch>
          </a:blipFill>
        </p:spPr>
        <p:txBody>
          <a:bodyPr wrap="square" lIns="0" tIns="0" rIns="0" bIns="0" rtlCol="0"/>
          <a:lstStyle/>
          <a:p/>
        </p:txBody>
      </p:sp>
      <p:sp>
        <p:nvSpPr>
          <p:cNvPr id="4" name="object 4"/>
          <p:cNvSpPr txBox="1"/>
          <p:nvPr/>
        </p:nvSpPr>
        <p:spPr>
          <a:xfrm>
            <a:off x="444500" y="2902749"/>
            <a:ext cx="4598670" cy="482600"/>
          </a:xfrm>
          <a:prstGeom prst="rect">
            <a:avLst/>
          </a:prstGeom>
        </p:spPr>
        <p:txBody>
          <a:bodyPr wrap="square" lIns="0" tIns="12700" rIns="0" bIns="0" rtlCol="0" vert="horz">
            <a:spAutoFit/>
          </a:bodyPr>
          <a:lstStyle/>
          <a:p>
            <a:pPr algn="just" marL="12700" marR="5080">
              <a:lnSpc>
                <a:spcPct val="100000"/>
              </a:lnSpc>
              <a:spcBef>
                <a:spcPts val="100"/>
              </a:spcBef>
            </a:pPr>
            <a:r>
              <a:rPr dirty="0" sz="1000" spc="-5">
                <a:solidFill>
                  <a:srgbClr val="010202"/>
                </a:solidFill>
                <a:latin typeface="Times New Roman"/>
                <a:cs typeface="Times New Roman"/>
              </a:rPr>
              <a:t>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one-component system, the chemical potential of the component equals the increase  </a:t>
            </a:r>
            <a:r>
              <a:rPr dirty="0" sz="1000">
                <a:solidFill>
                  <a:srgbClr val="010202"/>
                </a:solidFill>
                <a:latin typeface="Times New Roman"/>
                <a:cs typeface="Times New Roman"/>
              </a:rPr>
              <a:t>in the value of </a:t>
            </a:r>
            <a:r>
              <a:rPr dirty="0" sz="1000" spc="-5" i="1">
                <a:solidFill>
                  <a:srgbClr val="010202"/>
                </a:solidFill>
                <a:latin typeface="Times New Roman"/>
                <a:cs typeface="Times New Roman"/>
              </a:rPr>
              <a:t>G</a:t>
            </a:r>
            <a:r>
              <a:rPr dirty="0" sz="1000" spc="-5" i="1">
                <a:solidFill>
                  <a:srgbClr val="010202"/>
                </a:solidFill>
                <a:latin typeface="Symbol"/>
                <a:cs typeface="Symbol"/>
              </a:rPr>
              <a:t></a:t>
            </a:r>
            <a:r>
              <a:rPr dirty="0" sz="1000" spc="-5" i="1">
                <a:solidFill>
                  <a:srgbClr val="010202"/>
                </a:solidFill>
                <a:latin typeface="Times New Roman"/>
                <a:cs typeface="Times New Roman"/>
              </a:rPr>
              <a:t> </a:t>
            </a:r>
            <a:r>
              <a:rPr dirty="0" sz="1000">
                <a:solidFill>
                  <a:srgbClr val="010202"/>
                </a:solidFill>
                <a:latin typeface="Times New Roman"/>
                <a:cs typeface="Times New Roman"/>
              </a:rPr>
              <a:t>which occurs when 1 mole of the component is added to the system </a:t>
            </a:r>
            <a:r>
              <a:rPr dirty="0" sz="1000" spc="-5">
                <a:solidFill>
                  <a:srgbClr val="010202"/>
                </a:solidFill>
                <a:latin typeface="Times New Roman"/>
                <a:cs typeface="Times New Roman"/>
              </a:rPr>
              <a:t>at  constant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and </a:t>
            </a:r>
            <a:r>
              <a:rPr dirty="0" sz="1000" spc="-65" i="1">
                <a:solidFill>
                  <a:srgbClr val="010202"/>
                </a:solidFill>
                <a:latin typeface="Times New Roman"/>
                <a:cs typeface="Times New Roman"/>
              </a:rPr>
              <a:t>P. </a:t>
            </a:r>
            <a:r>
              <a:rPr dirty="0" sz="1000" spc="-5">
                <a:solidFill>
                  <a:srgbClr val="010202"/>
                </a:solidFill>
                <a:latin typeface="Times New Roman"/>
                <a:cs typeface="Times New Roman"/>
              </a:rPr>
              <a:t>That is, if the component is the species</a:t>
            </a:r>
            <a:r>
              <a:rPr dirty="0" sz="1000" spc="-155">
                <a:solidFill>
                  <a:srgbClr val="010202"/>
                </a:solidFill>
                <a:latin typeface="Times New Roman"/>
                <a:cs typeface="Times New Roman"/>
              </a:rPr>
              <a:t> </a:t>
            </a:r>
            <a:r>
              <a:rPr dirty="0" sz="1000" spc="-5" i="1">
                <a:solidFill>
                  <a:srgbClr val="010202"/>
                </a:solidFill>
                <a:latin typeface="Times New Roman"/>
                <a:cs typeface="Times New Roman"/>
              </a:rPr>
              <a:t>i,</a:t>
            </a:r>
            <a:endParaRPr sz="1000">
              <a:latin typeface="Times New Roman"/>
              <a:cs typeface="Times New Roman"/>
            </a:endParaRPr>
          </a:p>
        </p:txBody>
      </p:sp>
      <p:sp>
        <p:nvSpPr>
          <p:cNvPr id="5" name="object 5"/>
          <p:cNvSpPr/>
          <p:nvPr/>
        </p:nvSpPr>
        <p:spPr>
          <a:xfrm>
            <a:off x="2179637" y="3559974"/>
            <a:ext cx="704850" cy="180975"/>
          </a:xfrm>
          <a:prstGeom prst="rect">
            <a:avLst/>
          </a:prstGeom>
          <a:blipFill>
            <a:blip r:embed="rId4" cstate="print"/>
            <a:stretch>
              <a:fillRect/>
            </a:stretch>
          </a:blipFill>
        </p:spPr>
        <p:txBody>
          <a:bodyPr wrap="square" lIns="0" tIns="0" rIns="0" bIns="0" rtlCol="0"/>
          <a:lstStyle/>
          <a:p/>
        </p:txBody>
      </p:sp>
      <p:sp>
        <p:nvSpPr>
          <p:cNvPr id="6" name="object 6"/>
          <p:cNvSpPr txBox="1"/>
          <p:nvPr/>
        </p:nvSpPr>
        <p:spPr>
          <a:xfrm>
            <a:off x="444493" y="3939606"/>
            <a:ext cx="4598035" cy="334645"/>
          </a:xfrm>
          <a:prstGeom prst="rect">
            <a:avLst/>
          </a:prstGeom>
        </p:spPr>
        <p:txBody>
          <a:bodyPr wrap="square" lIns="0" tIns="16510" rIns="0" bIns="0" rtlCol="0" vert="horz">
            <a:spAutoFit/>
          </a:bodyPr>
          <a:lstStyle/>
          <a:p>
            <a:pPr marL="12700" marR="5080">
              <a:lnSpc>
                <a:spcPct val="100000"/>
              </a:lnSpc>
              <a:spcBef>
                <a:spcPts val="130"/>
              </a:spcBef>
            </a:pPr>
            <a:r>
              <a:rPr dirty="0" sz="1000">
                <a:solidFill>
                  <a:srgbClr val="010202"/>
                </a:solidFill>
                <a:latin typeface="Times New Roman"/>
                <a:cs typeface="Times New Roman"/>
              </a:rPr>
              <a:t>and as the increase in the value of </a:t>
            </a:r>
            <a:r>
              <a:rPr dirty="0" sz="1000" spc="-5" i="1">
                <a:solidFill>
                  <a:srgbClr val="010202"/>
                </a:solidFill>
                <a:latin typeface="Times New Roman"/>
                <a:cs typeface="Times New Roman"/>
              </a:rPr>
              <a:t>G</a:t>
            </a:r>
            <a:r>
              <a:rPr dirty="0" sz="1000" spc="-5" i="1">
                <a:solidFill>
                  <a:srgbClr val="010202"/>
                </a:solidFill>
                <a:latin typeface="Symbol"/>
                <a:cs typeface="Symbol"/>
              </a:rPr>
              <a:t></a:t>
            </a:r>
            <a:r>
              <a:rPr dirty="0" sz="1000" spc="-5" i="1">
                <a:solidFill>
                  <a:srgbClr val="010202"/>
                </a:solidFill>
                <a:latin typeface="Times New Roman"/>
                <a:cs typeface="Times New Roman"/>
              </a:rPr>
              <a:t> </a:t>
            </a:r>
            <a:r>
              <a:rPr dirty="0" sz="1000">
                <a:solidFill>
                  <a:srgbClr val="010202"/>
                </a:solidFill>
                <a:latin typeface="Times New Roman"/>
                <a:cs typeface="Times New Roman"/>
              </a:rPr>
              <a:t>for the one-component system is simply the </a:t>
            </a:r>
            <a:r>
              <a:rPr dirty="0" sz="1000" spc="-5">
                <a:solidFill>
                  <a:srgbClr val="010202"/>
                </a:solidFill>
                <a:latin typeface="Times New Roman"/>
                <a:cs typeface="Times New Roman"/>
              </a:rPr>
              <a:t>molar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a:t>
            </a:r>
            <a:r>
              <a:rPr dirty="0" sz="1000" i="1">
                <a:solidFill>
                  <a:srgbClr val="010202"/>
                </a:solidFill>
                <a:latin typeface="Times New Roman"/>
                <a:cs typeface="Times New Roman"/>
              </a:rPr>
              <a:t>i, </a:t>
            </a:r>
            <a:r>
              <a:rPr dirty="0" sz="1000" spc="-5">
                <a:solidFill>
                  <a:srgbClr val="010202"/>
                </a:solidFill>
                <a:latin typeface="Times New Roman"/>
                <a:cs typeface="Times New Roman"/>
              </a:rPr>
              <a:t>then</a:t>
            </a:r>
            <a:endParaRPr sz="1000">
              <a:latin typeface="Times New Roman"/>
              <a:cs typeface="Times New Roman"/>
            </a:endParaRPr>
          </a:p>
        </p:txBody>
      </p:sp>
      <p:sp>
        <p:nvSpPr>
          <p:cNvPr id="7" name="object 7"/>
          <p:cNvSpPr/>
          <p:nvPr/>
        </p:nvSpPr>
        <p:spPr>
          <a:xfrm>
            <a:off x="2251075" y="4448340"/>
            <a:ext cx="561975" cy="171450"/>
          </a:xfrm>
          <a:prstGeom prst="rect">
            <a:avLst/>
          </a:prstGeom>
          <a:blipFill>
            <a:blip r:embed="rId5" cstate="print"/>
            <a:stretch>
              <a:fillRect/>
            </a:stretch>
          </a:blipFill>
        </p:spPr>
        <p:txBody>
          <a:bodyPr wrap="square" lIns="0" tIns="0" rIns="0" bIns="0" rtlCol="0"/>
          <a:lstStyle/>
          <a:p/>
        </p:txBody>
      </p:sp>
      <p:sp>
        <p:nvSpPr>
          <p:cNvPr id="8" name="object 8"/>
          <p:cNvSpPr txBox="1"/>
          <p:nvPr/>
        </p:nvSpPr>
        <p:spPr>
          <a:xfrm>
            <a:off x="419100" y="4822342"/>
            <a:ext cx="4650740" cy="635000"/>
          </a:xfrm>
          <a:prstGeom prst="rect">
            <a:avLst/>
          </a:prstGeom>
        </p:spPr>
        <p:txBody>
          <a:bodyPr wrap="square" lIns="0" tIns="12700" rIns="0" bIns="0" rtlCol="0" vert="horz">
            <a:spAutoFit/>
          </a:bodyPr>
          <a:lstStyle/>
          <a:p>
            <a:pPr algn="just" marL="38100" marR="30480">
              <a:lnSpc>
                <a:spcPct val="100000"/>
              </a:lnSpc>
              <a:spcBef>
                <a:spcPts val="100"/>
              </a:spcBef>
            </a:pPr>
            <a:r>
              <a:rPr dirty="0" sz="1000" spc="-5">
                <a:solidFill>
                  <a:srgbClr val="010202"/>
                </a:solidFill>
                <a:latin typeface="Times New Roman"/>
                <a:cs typeface="Times New Roman"/>
              </a:rPr>
              <a:t>If the ice+water system is at </a:t>
            </a:r>
            <a:r>
              <a:rPr dirty="0" sz="1000">
                <a:solidFill>
                  <a:srgbClr val="010202"/>
                </a:solidFill>
                <a:latin typeface="Times New Roman"/>
                <a:cs typeface="Times New Roman"/>
              </a:rPr>
              <a:t>1 </a:t>
            </a:r>
            <a:r>
              <a:rPr dirty="0" sz="1000" spc="-5">
                <a:solidFill>
                  <a:srgbClr val="010202"/>
                </a:solidFill>
                <a:latin typeface="Times New Roman"/>
                <a:cs typeface="Times New Roman"/>
              </a:rPr>
              <a:t>atm pressure and some temperature greater than 0°C, then  </a:t>
            </a:r>
            <a:r>
              <a:rPr dirty="0" sz="1000">
                <a:solidFill>
                  <a:srgbClr val="010202"/>
                </a:solidFill>
                <a:latin typeface="Times New Roman"/>
                <a:cs typeface="Times New Roman"/>
              </a:rPr>
              <a:t>the system is not stable and the ice spontaneously melts. This process decreases the</a:t>
            </a:r>
            <a:r>
              <a:rPr dirty="0" sz="1000" spc="-100">
                <a:solidFill>
                  <a:srgbClr val="010202"/>
                </a:solidFill>
                <a:latin typeface="Times New Roman"/>
                <a:cs typeface="Times New Roman"/>
              </a:rPr>
              <a:t> </a:t>
            </a:r>
            <a:r>
              <a:rPr dirty="0" sz="1000">
                <a:solidFill>
                  <a:srgbClr val="010202"/>
                </a:solidFill>
                <a:latin typeface="Times New Roman"/>
                <a:cs typeface="Times New Roman"/>
              </a:rPr>
              <a:t>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the system, and equilibrium is attained when all of the ice has melted. </a:t>
            </a:r>
            <a:r>
              <a:rPr dirty="0" sz="1000" spc="-5">
                <a:solidFill>
                  <a:srgbClr val="010202"/>
                </a:solidFill>
                <a:latin typeface="Times New Roman"/>
                <a:cs typeface="Times New Roman"/>
              </a:rPr>
              <a:t>That  is, for the change of state </a:t>
            </a:r>
            <a:r>
              <a:rPr dirty="0" sz="1000">
                <a:solidFill>
                  <a:srgbClr val="010202"/>
                </a:solidFill>
                <a:latin typeface="Times New Roman"/>
                <a:cs typeface="Times New Roman"/>
              </a:rPr>
              <a:t>H</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a:t>
            </a:r>
            <a:r>
              <a:rPr dirty="0" baseline="-33333" sz="1125" i="1">
                <a:solidFill>
                  <a:srgbClr val="010202"/>
                </a:solidFill>
                <a:latin typeface="Times New Roman"/>
                <a:cs typeface="Times New Roman"/>
              </a:rPr>
              <a:t>(s) </a:t>
            </a:r>
            <a:r>
              <a:rPr dirty="0" sz="1000" spc="-5">
                <a:solidFill>
                  <a:srgbClr val="010202"/>
                </a:solidFill>
                <a:latin typeface="Times New Roman"/>
                <a:cs typeface="Times New Roman"/>
              </a:rPr>
              <a:t>→ </a:t>
            </a:r>
            <a:r>
              <a:rPr dirty="0" sz="1000">
                <a:solidFill>
                  <a:srgbClr val="010202"/>
                </a:solidFill>
                <a:latin typeface="Times New Roman"/>
                <a:cs typeface="Times New Roman"/>
              </a:rPr>
              <a:t>H</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a:t>
            </a:r>
            <a:r>
              <a:rPr dirty="0" baseline="-33333" sz="1125" i="1">
                <a:solidFill>
                  <a:srgbClr val="010202"/>
                </a:solidFill>
                <a:latin typeface="Times New Roman"/>
                <a:cs typeface="Times New Roman"/>
              </a:rPr>
              <a:t>(l) </a:t>
            </a:r>
            <a:r>
              <a:rPr dirty="0" sz="1000">
                <a:solidFill>
                  <a:srgbClr val="010202"/>
                </a:solidFill>
                <a:latin typeface="Times New Roman"/>
                <a:cs typeface="Times New Roman"/>
              </a:rPr>
              <a:t>at </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&gt;273 K, </a:t>
            </a:r>
            <a:r>
              <a:rPr dirty="0" sz="1000">
                <a:solidFill>
                  <a:srgbClr val="010202"/>
                </a:solidFill>
                <a:latin typeface="Times New Roman"/>
                <a:cs typeface="Times New Roman"/>
              </a:rPr>
              <a:t>and </a:t>
            </a:r>
            <a:r>
              <a:rPr dirty="0" sz="1000" i="1">
                <a:solidFill>
                  <a:srgbClr val="010202"/>
                </a:solidFill>
                <a:latin typeface="Times New Roman"/>
                <a:cs typeface="Times New Roman"/>
              </a:rPr>
              <a:t>P=</a:t>
            </a:r>
            <a:r>
              <a:rPr dirty="0" sz="1000">
                <a:solidFill>
                  <a:srgbClr val="010202"/>
                </a:solidFill>
                <a:latin typeface="Times New Roman"/>
                <a:cs typeface="Times New Roman"/>
              </a:rPr>
              <a:t>1</a:t>
            </a:r>
            <a:r>
              <a:rPr dirty="0" sz="1000" spc="125">
                <a:solidFill>
                  <a:srgbClr val="010202"/>
                </a:solidFill>
                <a:latin typeface="Times New Roman"/>
                <a:cs typeface="Times New Roman"/>
              </a:rPr>
              <a:t> </a:t>
            </a:r>
            <a:r>
              <a:rPr dirty="0" sz="1000">
                <a:solidFill>
                  <a:srgbClr val="010202"/>
                </a:solidFill>
                <a:latin typeface="Times New Roman"/>
                <a:cs typeface="Times New Roman"/>
              </a:rPr>
              <a:t>atm,</a:t>
            </a:r>
            <a:endParaRPr sz="1000">
              <a:latin typeface="Times New Roman"/>
              <a:cs typeface="Times New Roman"/>
            </a:endParaRPr>
          </a:p>
        </p:txBody>
      </p:sp>
      <p:sp>
        <p:nvSpPr>
          <p:cNvPr id="9" name="object 9"/>
          <p:cNvSpPr/>
          <p:nvPr/>
        </p:nvSpPr>
        <p:spPr>
          <a:xfrm>
            <a:off x="1755775" y="5679122"/>
            <a:ext cx="1543050" cy="161925"/>
          </a:xfrm>
          <a:prstGeom prst="rect">
            <a:avLst/>
          </a:prstGeom>
          <a:blipFill>
            <a:blip r:embed="rId6" cstate="print"/>
            <a:stretch>
              <a:fillRect/>
            </a:stretch>
          </a:blipFill>
        </p:spPr>
        <p:txBody>
          <a:bodyPr wrap="square" lIns="0" tIns="0" rIns="0" bIns="0" rtlCol="0"/>
          <a:lstStyle/>
          <a:p/>
        </p:txBody>
      </p:sp>
      <p:sp>
        <p:nvSpPr>
          <p:cNvPr id="10" name="object 10"/>
          <p:cNvSpPr txBox="1"/>
          <p:nvPr/>
        </p:nvSpPr>
        <p:spPr>
          <a:xfrm>
            <a:off x="444500" y="6034087"/>
            <a:ext cx="18097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i.e.</a:t>
            </a:r>
            <a:endParaRPr sz="1000">
              <a:latin typeface="Times New Roman"/>
              <a:cs typeface="Times New Roman"/>
            </a:endParaRPr>
          </a:p>
        </p:txBody>
      </p:sp>
      <p:sp>
        <p:nvSpPr>
          <p:cNvPr id="11" name="object 11"/>
          <p:cNvSpPr/>
          <p:nvPr/>
        </p:nvSpPr>
        <p:spPr>
          <a:xfrm>
            <a:off x="1970087" y="6396037"/>
            <a:ext cx="1123950" cy="190500"/>
          </a:xfrm>
          <a:prstGeom prst="rect">
            <a:avLst/>
          </a:prstGeom>
          <a:blipFill>
            <a:blip r:embed="rId7" cstate="print"/>
            <a:stretch>
              <a:fillRect/>
            </a:stretch>
          </a:blipFill>
        </p:spPr>
        <p:txBody>
          <a:bodyPr wrap="square" lIns="0" tIns="0" rIns="0" bIns="0" rtlCol="0"/>
          <a:lstStyle/>
          <a:p/>
        </p:txBody>
      </p:sp>
      <p:sp>
        <p:nvSpPr>
          <p:cNvPr id="12" name="object 12"/>
          <p:cNvSpPr txBox="1"/>
          <p:nvPr/>
        </p:nvSpPr>
        <p:spPr>
          <a:xfrm>
            <a:off x="419036" y="6741985"/>
            <a:ext cx="4648200" cy="624205"/>
          </a:xfrm>
          <a:prstGeom prst="rect">
            <a:avLst/>
          </a:prstGeom>
        </p:spPr>
        <p:txBody>
          <a:bodyPr wrap="square" lIns="0" tIns="12700" rIns="0" bIns="0" rtlCol="0" vert="horz">
            <a:spAutoFit/>
          </a:bodyPr>
          <a:lstStyle/>
          <a:p>
            <a:pPr algn="just" marL="38100" marR="30480">
              <a:lnSpc>
                <a:spcPct val="130900"/>
              </a:lnSpc>
              <a:spcBef>
                <a:spcPts val="100"/>
              </a:spcBef>
            </a:pPr>
            <a:r>
              <a:rPr dirty="0" sz="1000">
                <a:solidFill>
                  <a:srgbClr val="010202"/>
                </a:solidFill>
                <a:latin typeface="Times New Roman"/>
                <a:cs typeface="Times New Roman"/>
              </a:rPr>
              <a:t>The escaping tendency of H</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 </a:t>
            </a:r>
            <a:r>
              <a:rPr dirty="0" sz="1000" spc="-5">
                <a:solidFill>
                  <a:srgbClr val="010202"/>
                </a:solidFill>
                <a:latin typeface="Times New Roman"/>
                <a:cs typeface="Times New Roman"/>
              </a:rPr>
              <a:t>from the solid phase is greater than the escaping tendency  </a:t>
            </a:r>
            <a:r>
              <a:rPr dirty="0" sz="1000">
                <a:solidFill>
                  <a:srgbClr val="010202"/>
                </a:solidFill>
                <a:latin typeface="Times New Roman"/>
                <a:cs typeface="Times New Roman"/>
              </a:rPr>
              <a:t>of H</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 from the liquid phase. </a:t>
            </a:r>
            <a:r>
              <a:rPr dirty="0" sz="1000" spc="-10">
                <a:solidFill>
                  <a:srgbClr val="010202"/>
                </a:solidFill>
                <a:latin typeface="Times New Roman"/>
                <a:cs typeface="Times New Roman"/>
              </a:rPr>
              <a:t>Conversely, </a:t>
            </a:r>
            <a:r>
              <a:rPr dirty="0" sz="1000">
                <a:solidFill>
                  <a:srgbClr val="010202"/>
                </a:solidFill>
                <a:latin typeface="Times New Roman"/>
                <a:cs typeface="Times New Roman"/>
              </a:rPr>
              <a:t>if, at </a:t>
            </a:r>
            <a:r>
              <a:rPr dirty="0" sz="1000" spc="-10" i="1">
                <a:solidFill>
                  <a:srgbClr val="010202"/>
                </a:solidFill>
                <a:latin typeface="Times New Roman"/>
                <a:cs typeface="Times New Roman"/>
              </a:rPr>
              <a:t>P</a:t>
            </a:r>
            <a:r>
              <a:rPr dirty="0" sz="1000" spc="-10">
                <a:solidFill>
                  <a:srgbClr val="010202"/>
                </a:solidFill>
                <a:latin typeface="Times New Roman"/>
                <a:cs typeface="Times New Roman"/>
              </a:rPr>
              <a:t>=1 </a:t>
            </a:r>
            <a:r>
              <a:rPr dirty="0" sz="1000" spc="-5">
                <a:solidFill>
                  <a:srgbClr val="010202"/>
                </a:solidFill>
                <a:latin typeface="Times New Roman"/>
                <a:cs typeface="Times New Roman"/>
              </a:rPr>
              <a:t>atm, the temperature is less than  </a:t>
            </a:r>
            <a:r>
              <a:rPr dirty="0" sz="1000">
                <a:solidFill>
                  <a:srgbClr val="010202"/>
                </a:solidFill>
                <a:latin typeface="Times New Roman"/>
                <a:cs typeface="Times New Roman"/>
              </a:rPr>
              <a:t>0°C,</a:t>
            </a:r>
            <a:r>
              <a:rPr dirty="0" sz="1000" spc="-5">
                <a:solidFill>
                  <a:srgbClr val="010202"/>
                </a:solidFill>
                <a:latin typeface="Times New Roman"/>
                <a:cs typeface="Times New Roman"/>
              </a:rPr>
              <a:t> </a:t>
            </a:r>
            <a:r>
              <a:rPr dirty="0" sz="1000">
                <a:solidFill>
                  <a:srgbClr val="010202"/>
                </a:solidFill>
                <a:latin typeface="Times New Roman"/>
                <a:cs typeface="Times New Roman"/>
              </a:rPr>
              <a:t>then</a:t>
            </a:r>
            <a:endParaRPr sz="1000">
              <a:latin typeface="Times New Roman"/>
              <a:cs typeface="Times New Roman"/>
            </a:endParaRPr>
          </a:p>
        </p:txBody>
      </p:sp>
      <p:sp>
        <p:nvSpPr>
          <p:cNvPr id="13" name="object 13"/>
          <p:cNvSpPr/>
          <p:nvPr/>
        </p:nvSpPr>
        <p:spPr>
          <a:xfrm>
            <a:off x="1970087" y="7540625"/>
            <a:ext cx="1123950" cy="200025"/>
          </a:xfrm>
          <a:prstGeom prst="rect">
            <a:avLst/>
          </a:prstGeom>
          <a:blipFill>
            <a:blip r:embed="rId8" cstate="print"/>
            <a:stretch>
              <a:fillRect/>
            </a:stretch>
          </a:blipFill>
        </p:spPr>
        <p:txBody>
          <a:bodyPr wrap="square" lIns="0" tIns="0" rIns="0" bIns="0" rtlCol="0"/>
          <a:lstStyle/>
          <a:p/>
        </p:txBody>
      </p:sp>
      <p:sp>
        <p:nvSpPr>
          <p:cNvPr id="14" name="object 14"/>
          <p:cNvSpPr txBox="1"/>
          <p:nvPr/>
        </p:nvSpPr>
        <p:spPr>
          <a:xfrm>
            <a:off x="393700" y="403223"/>
            <a:ext cx="4712335" cy="1665605"/>
          </a:xfrm>
          <a:prstGeom prst="rect">
            <a:avLst/>
          </a:prstGeom>
        </p:spPr>
        <p:txBody>
          <a:bodyPr wrap="square" lIns="0" tIns="12700" rIns="0" bIns="0" rtlCol="0" vert="horz">
            <a:spAutoFit/>
          </a:bodyPr>
          <a:lstStyle/>
          <a:p>
            <a:pPr algn="r" marR="68580">
              <a:lnSpc>
                <a:spcPct val="100000"/>
              </a:lnSpc>
              <a:spcBef>
                <a:spcPts val="100"/>
              </a:spcBef>
            </a:pPr>
            <a:r>
              <a:rPr dirty="0" sz="1000" i="1">
                <a:solidFill>
                  <a:srgbClr val="231F20"/>
                </a:solidFill>
                <a:latin typeface="Times New Roman"/>
                <a:cs typeface="Times New Roman"/>
              </a:rPr>
              <a:t>Phase Equilibrium in a One-Component System</a:t>
            </a:r>
            <a:r>
              <a:rPr dirty="0" sz="1000" spc="150" i="1">
                <a:solidFill>
                  <a:srgbClr val="231F20"/>
                </a:solidFill>
                <a:latin typeface="Times New Roman"/>
                <a:cs typeface="Times New Roman"/>
              </a:rPr>
              <a:t> </a:t>
            </a:r>
            <a:r>
              <a:rPr dirty="0" sz="1000">
                <a:solidFill>
                  <a:srgbClr val="231F20"/>
                </a:solidFill>
                <a:latin typeface="Times New Roman"/>
                <a:cs typeface="Times New Roman"/>
              </a:rPr>
              <a:t>175</a:t>
            </a:r>
            <a:endParaRPr sz="1000">
              <a:latin typeface="Times New Roman"/>
              <a:cs typeface="Times New Roman"/>
            </a:endParaRPr>
          </a:p>
          <a:p>
            <a:pPr marL="76200">
              <a:lnSpc>
                <a:spcPct val="100000"/>
              </a:lnSpc>
              <a:spcBef>
                <a:spcPts val="869"/>
              </a:spcBef>
            </a:pPr>
            <a:r>
              <a:rPr dirty="0" sz="1000" spc="-5">
                <a:solidFill>
                  <a:srgbClr val="010202"/>
                </a:solidFill>
                <a:latin typeface="Times New Roman"/>
                <a:cs typeface="Times New Roman"/>
              </a:rPr>
              <a:t>which, for the ice+water system, is written</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a:p>
            <a:pPr>
              <a:lnSpc>
                <a:spcPct val="100000"/>
              </a:lnSpc>
              <a:spcBef>
                <a:spcPts val="15"/>
              </a:spcBef>
            </a:pPr>
            <a:endParaRPr sz="850">
              <a:latin typeface="Times New Roman"/>
              <a:cs typeface="Times New Roman"/>
            </a:endParaRPr>
          </a:p>
          <a:p>
            <a:pPr algn="r" marR="120014">
              <a:lnSpc>
                <a:spcPct val="100000"/>
              </a:lnSpc>
            </a:pPr>
            <a:r>
              <a:rPr dirty="0" sz="1000">
                <a:solidFill>
                  <a:srgbClr val="010202"/>
                </a:solidFill>
                <a:latin typeface="Times New Roman"/>
                <a:cs typeface="Times New Roman"/>
              </a:rPr>
              <a:t>(7.3)</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35"/>
              </a:spcBef>
            </a:pPr>
            <a:endParaRPr sz="850">
              <a:latin typeface="Times New Roman"/>
              <a:cs typeface="Times New Roman"/>
            </a:endParaRPr>
          </a:p>
          <a:p>
            <a:pPr marL="63500">
              <a:lnSpc>
                <a:spcPct val="100000"/>
              </a:lnSpc>
              <a:tabLst>
                <a:tab pos="3305810" algn="l"/>
              </a:tabLst>
            </a:pPr>
            <a:r>
              <a:rPr dirty="0" sz="1000">
                <a:solidFill>
                  <a:srgbClr val="010202"/>
                </a:solidFill>
                <a:latin typeface="Times New Roman"/>
                <a:cs typeface="Times New Roman"/>
              </a:rPr>
              <a:t>Comparison</a:t>
            </a:r>
            <a:r>
              <a:rPr dirty="0" sz="1000" spc="75">
                <a:solidFill>
                  <a:srgbClr val="010202"/>
                </a:solidFill>
                <a:latin typeface="Times New Roman"/>
                <a:cs typeface="Times New Roman"/>
              </a:rPr>
              <a:t> </a:t>
            </a:r>
            <a:r>
              <a:rPr dirty="0" sz="1000">
                <a:solidFill>
                  <a:srgbClr val="010202"/>
                </a:solidFill>
                <a:latin typeface="Times New Roman"/>
                <a:cs typeface="Times New Roman"/>
              </a:rPr>
              <a:t>of</a:t>
            </a:r>
            <a:r>
              <a:rPr dirty="0" sz="1000" spc="80">
                <a:solidFill>
                  <a:srgbClr val="010202"/>
                </a:solidFill>
                <a:latin typeface="Times New Roman"/>
                <a:cs typeface="Times New Roman"/>
              </a:rPr>
              <a:t> </a:t>
            </a:r>
            <a:r>
              <a:rPr dirty="0" sz="1000">
                <a:solidFill>
                  <a:srgbClr val="010202"/>
                </a:solidFill>
                <a:latin typeface="Times New Roman"/>
                <a:cs typeface="Times New Roman"/>
              </a:rPr>
              <a:t>Eqs.</a:t>
            </a:r>
            <a:r>
              <a:rPr dirty="0" sz="1000" spc="75">
                <a:solidFill>
                  <a:srgbClr val="010202"/>
                </a:solidFill>
                <a:latin typeface="Times New Roman"/>
                <a:cs typeface="Times New Roman"/>
              </a:rPr>
              <a:t> </a:t>
            </a:r>
            <a:r>
              <a:rPr dirty="0" sz="1000">
                <a:solidFill>
                  <a:srgbClr val="010202"/>
                </a:solidFill>
                <a:latin typeface="Times New Roman"/>
                <a:cs typeface="Times New Roman"/>
              </a:rPr>
              <a:t>(7.2)</a:t>
            </a:r>
            <a:r>
              <a:rPr dirty="0" sz="1000" spc="80">
                <a:solidFill>
                  <a:srgbClr val="010202"/>
                </a:solidFill>
                <a:latin typeface="Times New Roman"/>
                <a:cs typeface="Times New Roman"/>
              </a:rPr>
              <a:t> </a:t>
            </a:r>
            <a:r>
              <a:rPr dirty="0" sz="100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a:solidFill>
                  <a:srgbClr val="010202"/>
                </a:solidFill>
                <a:latin typeface="Times New Roman"/>
                <a:cs typeface="Times New Roman"/>
              </a:rPr>
              <a:t>(7.3)</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shows</a:t>
            </a:r>
            <a:r>
              <a:rPr dirty="0" sz="1000" spc="75">
                <a:solidFill>
                  <a:srgbClr val="010202"/>
                </a:solidFill>
                <a:latin typeface="Times New Roman"/>
                <a:cs typeface="Times New Roman"/>
              </a:rPr>
              <a:t> </a:t>
            </a:r>
            <a:r>
              <a:rPr dirty="0" sz="1000">
                <a:solidFill>
                  <a:srgbClr val="010202"/>
                </a:solidFill>
                <a:latin typeface="Times New Roman"/>
                <a:cs typeface="Times New Roman"/>
              </a:rPr>
              <a:t>that	</a:t>
            </a:r>
            <a:r>
              <a:rPr dirty="0" sz="1000" spc="-20">
                <a:solidFill>
                  <a:srgbClr val="010202"/>
                </a:solidFill>
                <a:latin typeface="Times New Roman"/>
                <a:cs typeface="Times New Roman"/>
              </a:rPr>
              <a:t>or,  </a:t>
            </a:r>
            <a:r>
              <a:rPr dirty="0" sz="1000" spc="-5">
                <a:solidFill>
                  <a:srgbClr val="010202"/>
                </a:solidFill>
                <a:latin typeface="Times New Roman"/>
                <a:cs typeface="Times New Roman"/>
              </a:rPr>
              <a:t>in general, </a:t>
            </a:r>
            <a:r>
              <a:rPr dirty="0" sz="1000" spc="-5" i="1">
                <a:solidFill>
                  <a:srgbClr val="010202"/>
                </a:solidFill>
                <a:latin typeface="Times New Roman"/>
                <a:cs typeface="Times New Roman"/>
              </a:rPr>
              <a:t>µ</a:t>
            </a:r>
            <a:r>
              <a:rPr dirty="0" baseline="-33333" sz="1125" spc="-7" i="1">
                <a:solidFill>
                  <a:srgbClr val="010202"/>
                </a:solidFill>
                <a:latin typeface="Times New Roman"/>
                <a:cs typeface="Times New Roman"/>
              </a:rPr>
              <a:t>i</a:t>
            </a:r>
            <a:r>
              <a:rPr dirty="0" sz="1000" spc="-5" i="1">
                <a:solidFill>
                  <a:srgbClr val="010202"/>
                </a:solidFill>
                <a:latin typeface="Times New Roman"/>
                <a:cs typeface="Times New Roman"/>
              </a:rPr>
              <a:t>=G</a:t>
            </a:r>
            <a:r>
              <a:rPr dirty="0" baseline="-33333" sz="1125" spc="-7" i="1">
                <a:solidFill>
                  <a:srgbClr val="010202"/>
                </a:solidFill>
                <a:latin typeface="Times New Roman"/>
                <a:cs typeface="Times New Roman"/>
              </a:rPr>
              <a:t>i</a:t>
            </a:r>
            <a:r>
              <a:rPr dirty="0" sz="1000" spc="-5">
                <a:solidFill>
                  <a:srgbClr val="010202"/>
                </a:solidFill>
                <a:latin typeface="Times New Roman"/>
                <a:cs typeface="Times New Roman"/>
              </a:rPr>
              <a:t>;</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i.e.,</a:t>
            </a:r>
            <a:endParaRPr sz="1000">
              <a:latin typeface="Times New Roman"/>
              <a:cs typeface="Times New Roman"/>
            </a:endParaRPr>
          </a:p>
          <a:p>
            <a:pPr marL="63500" marR="66675">
              <a:lnSpc>
                <a:spcPct val="100000"/>
              </a:lnSpc>
              <a:spcBef>
                <a:spcPts val="370"/>
              </a:spcBef>
            </a:pPr>
            <a:r>
              <a:rPr dirty="0" sz="1000">
                <a:solidFill>
                  <a:srgbClr val="010202"/>
                </a:solidFill>
                <a:latin typeface="Times New Roman"/>
                <a:cs typeface="Times New Roman"/>
              </a:rPr>
              <a:t>the chemical potential of a species in a </a:t>
            </a:r>
            <a:r>
              <a:rPr dirty="0" sz="1000" spc="-5">
                <a:solidFill>
                  <a:srgbClr val="010202"/>
                </a:solidFill>
                <a:latin typeface="Times New Roman"/>
                <a:cs typeface="Times New Roman"/>
              </a:rPr>
              <a:t>particular </a:t>
            </a:r>
            <a:r>
              <a:rPr dirty="0" sz="1000">
                <a:solidFill>
                  <a:srgbClr val="010202"/>
                </a:solidFill>
                <a:latin typeface="Times New Roman"/>
                <a:cs typeface="Times New Roman"/>
              </a:rPr>
              <a:t>state equals the molar Gibbs free </a:t>
            </a:r>
            <a:r>
              <a:rPr dirty="0" sz="1000" spc="-5">
                <a:solidFill>
                  <a:srgbClr val="010202"/>
                </a:solidFill>
                <a:latin typeface="Times New Roman"/>
                <a:cs typeface="Times New Roman"/>
              </a:rPr>
              <a:t>energy  of the species in the particular</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state.</a:t>
            </a:r>
            <a:endParaRPr sz="1000">
              <a:latin typeface="Times New Roman"/>
              <a:cs typeface="Times New Roman"/>
            </a:endParaRPr>
          </a:p>
          <a:p>
            <a:pPr marL="190500">
              <a:lnSpc>
                <a:spcPct val="100000"/>
              </a:lnSpc>
            </a:pPr>
            <a:r>
              <a:rPr dirty="0" sz="1000" spc="-5">
                <a:solidFill>
                  <a:srgbClr val="010202"/>
                </a:solidFill>
                <a:latin typeface="Times New Roman"/>
                <a:cs typeface="Times New Roman"/>
              </a:rPr>
              <a:t>This result could also have been obtained from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consideration of Eq.</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(5.16)</a:t>
            </a:r>
            <a:endParaRPr sz="1000">
              <a:latin typeface="Times New Roman"/>
              <a:cs typeface="Times New Roman"/>
            </a:endParaRPr>
          </a:p>
        </p:txBody>
      </p:sp>
      <p:sp>
        <p:nvSpPr>
          <p:cNvPr id="15" name="object 15"/>
          <p:cNvSpPr/>
          <p:nvPr/>
        </p:nvSpPr>
        <p:spPr>
          <a:xfrm>
            <a:off x="1476375" y="954087"/>
            <a:ext cx="1885950" cy="161925"/>
          </a:xfrm>
          <a:prstGeom prst="rect">
            <a:avLst/>
          </a:prstGeom>
          <a:blipFill>
            <a:blip r:embed="rId9" cstate="print"/>
            <a:stretch>
              <a:fillRect/>
            </a:stretch>
          </a:blipFill>
        </p:spPr>
        <p:txBody>
          <a:bodyPr wrap="square" lIns="0" tIns="0" rIns="0" bIns="0" rtlCol="0"/>
          <a:lstStyle/>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31800" y="1376044"/>
            <a:ext cx="1441450" cy="177800"/>
          </a:xfrm>
          <a:prstGeom prst="rect">
            <a:avLst/>
          </a:prstGeom>
        </p:spPr>
        <p:txBody>
          <a:bodyPr wrap="square" lIns="0" tIns="12700" rIns="0" bIns="0" rtlCol="0" vert="horz">
            <a:spAutoFit/>
          </a:bodyPr>
          <a:lstStyle/>
          <a:p>
            <a:pPr marL="38100">
              <a:lnSpc>
                <a:spcPct val="100000"/>
              </a:lnSpc>
              <a:spcBef>
                <a:spcPts val="100"/>
              </a:spcBef>
            </a:pPr>
            <a:r>
              <a:rPr dirty="0" sz="1000">
                <a:solidFill>
                  <a:srgbClr val="010202"/>
                </a:solidFill>
                <a:latin typeface="Times New Roman"/>
                <a:cs typeface="Times New Roman"/>
              </a:rPr>
              <a:t>(e)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baseline="-33333" sz="1125" spc="-7" i="1">
                <a:solidFill>
                  <a:srgbClr val="010202"/>
                </a:solidFill>
                <a:latin typeface="Times New Roman"/>
                <a:cs typeface="Times New Roman"/>
              </a:rPr>
              <a:t>(s</a:t>
            </a:r>
            <a:r>
              <a:rPr dirty="0" baseline="-33333" sz="1125" spc="-7" b="0" i="1">
                <a:solidFill>
                  <a:srgbClr val="010202"/>
                </a:solidFill>
                <a:latin typeface="Bookman Old Style"/>
                <a:cs typeface="Bookman Old Style"/>
              </a:rPr>
              <a:t>s</a:t>
            </a:r>
            <a:r>
              <a:rPr dirty="0" baseline="-33333" sz="1125" spc="-7" i="1">
                <a:solidFill>
                  <a:srgbClr val="010202"/>
                </a:solidFill>
                <a:latin typeface="Times New Roman"/>
                <a:cs typeface="Times New Roman"/>
              </a:rPr>
              <a:t>l)</a:t>
            </a:r>
            <a:r>
              <a:rPr dirty="0" sz="1000" spc="-5">
                <a:solidFill>
                  <a:srgbClr val="010202"/>
                </a:solidFill>
                <a:latin typeface="Times New Roman"/>
                <a:cs typeface="Times New Roman"/>
              </a:rPr>
              <a:t>=27,900+4.24</a:t>
            </a:r>
            <a:r>
              <a:rPr dirty="0" sz="1000" spc="-5" i="1">
                <a:solidFill>
                  <a:srgbClr val="010202"/>
                </a:solidFill>
                <a:latin typeface="Times New Roman"/>
                <a:cs typeface="Times New Roman"/>
              </a:rPr>
              <a:t>T:</a:t>
            </a:r>
            <a:endParaRPr sz="1000">
              <a:latin typeface="Times New Roman"/>
              <a:cs typeface="Times New Roman"/>
            </a:endParaRPr>
          </a:p>
        </p:txBody>
      </p:sp>
      <p:sp>
        <p:nvSpPr>
          <p:cNvPr id="3" name="object 3"/>
          <p:cNvSpPr/>
          <p:nvPr/>
        </p:nvSpPr>
        <p:spPr>
          <a:xfrm>
            <a:off x="1852295" y="1837054"/>
            <a:ext cx="1352550" cy="523875"/>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1331912" y="5306529"/>
            <a:ext cx="2390775" cy="304800"/>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44500" y="5804381"/>
            <a:ext cx="345122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For the transformation of graphite to diamond at any temperature</a:t>
            </a:r>
            <a:r>
              <a:rPr dirty="0" sz="1000" spc="-40">
                <a:solidFill>
                  <a:srgbClr val="010202"/>
                </a:solidFill>
                <a:latin typeface="Times New Roman"/>
                <a:cs typeface="Times New Roman"/>
              </a:rPr>
              <a:t> </a:t>
            </a:r>
            <a:r>
              <a:rPr dirty="0" sz="1000" spc="-80" i="1">
                <a:solidFill>
                  <a:srgbClr val="010202"/>
                </a:solidFill>
                <a:latin typeface="Times New Roman"/>
                <a:cs typeface="Times New Roman"/>
              </a:rPr>
              <a:t>T,</a:t>
            </a:r>
            <a:endParaRPr sz="1000">
              <a:latin typeface="Times New Roman"/>
              <a:cs typeface="Times New Roman"/>
            </a:endParaRPr>
          </a:p>
        </p:txBody>
      </p:sp>
      <p:sp>
        <p:nvSpPr>
          <p:cNvPr id="6" name="object 6"/>
          <p:cNvSpPr/>
          <p:nvPr/>
        </p:nvSpPr>
        <p:spPr>
          <a:xfrm>
            <a:off x="1127125" y="6156807"/>
            <a:ext cx="2800350" cy="695312"/>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444500" y="327025"/>
            <a:ext cx="2844800" cy="482600"/>
          </a:xfrm>
          <a:prstGeom prst="rect">
            <a:avLst/>
          </a:prstGeom>
        </p:spPr>
        <p:txBody>
          <a:bodyPr wrap="square" lIns="0" tIns="88900" rIns="0" bIns="0" rtlCol="0" vert="horz">
            <a:spAutoFit/>
          </a:bodyPr>
          <a:lstStyle/>
          <a:p>
            <a:pPr marL="12700">
              <a:lnSpc>
                <a:spcPct val="100000"/>
              </a:lnSpc>
              <a:spcBef>
                <a:spcPts val="700"/>
              </a:spcBef>
            </a:pPr>
            <a:r>
              <a:rPr dirty="0" sz="1000">
                <a:solidFill>
                  <a:srgbClr val="231F20"/>
                </a:solidFill>
                <a:latin typeface="Times New Roman"/>
                <a:cs typeface="Times New Roman"/>
              </a:rPr>
              <a:t>202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36195">
              <a:lnSpc>
                <a:spcPct val="100000"/>
              </a:lnSpc>
              <a:spcBef>
                <a:spcPts val="600"/>
              </a:spcBef>
            </a:pPr>
            <a:r>
              <a:rPr dirty="0" sz="1000" spc="-5">
                <a:solidFill>
                  <a:srgbClr val="010202"/>
                </a:solidFill>
                <a:latin typeface="Times New Roman"/>
                <a:cs typeface="Times New Roman"/>
              </a:rPr>
              <a:t>At the triple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point</a:t>
            </a:r>
            <a:endParaRPr sz="1000">
              <a:latin typeface="Times New Roman"/>
              <a:cs typeface="Times New Roman"/>
            </a:endParaRPr>
          </a:p>
        </p:txBody>
      </p:sp>
      <p:sp>
        <p:nvSpPr>
          <p:cNvPr id="8" name="object 8"/>
          <p:cNvSpPr/>
          <p:nvPr/>
        </p:nvSpPr>
        <p:spPr>
          <a:xfrm>
            <a:off x="1657350" y="976312"/>
            <a:ext cx="2590800" cy="142875"/>
          </a:xfrm>
          <a:prstGeom prst="rect">
            <a:avLst/>
          </a:prstGeom>
          <a:blipFill>
            <a:blip r:embed="rId5" cstate="print"/>
            <a:stretch>
              <a:fillRect/>
            </a:stretch>
          </a:blipFill>
        </p:spPr>
        <p:txBody>
          <a:bodyPr wrap="square" lIns="0" tIns="0" rIns="0" bIns="0" rtlCol="0"/>
          <a:lstStyle/>
          <a:p/>
        </p:txBody>
      </p:sp>
      <p:sp>
        <p:nvSpPr>
          <p:cNvPr id="9" name="object 9"/>
          <p:cNvSpPr txBox="1"/>
          <p:nvPr/>
        </p:nvSpPr>
        <p:spPr>
          <a:xfrm>
            <a:off x="419138" y="2452407"/>
            <a:ext cx="4667250" cy="2527300"/>
          </a:xfrm>
          <a:prstGeom prst="rect">
            <a:avLst/>
          </a:prstGeom>
        </p:spPr>
        <p:txBody>
          <a:bodyPr wrap="square" lIns="0" tIns="91440" rIns="0" bIns="0" rtlCol="0" vert="horz">
            <a:spAutoFit/>
          </a:bodyPr>
          <a:lstStyle/>
          <a:p>
            <a:pPr algn="ctr" marR="10795">
              <a:lnSpc>
                <a:spcPct val="100000"/>
              </a:lnSpc>
              <a:spcBef>
                <a:spcPts val="720"/>
              </a:spcBef>
            </a:pPr>
            <a:r>
              <a:rPr dirty="0" sz="1000" b="1">
                <a:solidFill>
                  <a:srgbClr val="010202"/>
                </a:solidFill>
                <a:latin typeface="Times New Roman"/>
                <a:cs typeface="Times New Roman"/>
              </a:rPr>
              <a:t>Example</a:t>
            </a:r>
            <a:r>
              <a:rPr dirty="0" sz="1000" spc="-5" b="1">
                <a:solidFill>
                  <a:srgbClr val="010202"/>
                </a:solidFill>
                <a:latin typeface="Times New Roman"/>
                <a:cs typeface="Times New Roman"/>
              </a:rPr>
              <a:t> </a:t>
            </a:r>
            <a:r>
              <a:rPr dirty="0" sz="1000" b="1">
                <a:solidFill>
                  <a:srgbClr val="010202"/>
                </a:solidFill>
                <a:latin typeface="Times New Roman"/>
                <a:cs typeface="Times New Roman"/>
              </a:rPr>
              <a:t>2</a:t>
            </a:r>
            <a:endParaRPr sz="1000">
              <a:latin typeface="Times New Roman"/>
              <a:cs typeface="Times New Roman"/>
            </a:endParaRPr>
          </a:p>
          <a:p>
            <a:pPr algn="just" marL="38100" marR="30480">
              <a:lnSpc>
                <a:spcPct val="100000"/>
              </a:lnSpc>
              <a:spcBef>
                <a:spcPts val="620"/>
              </a:spcBef>
            </a:pPr>
            <a:r>
              <a:rPr dirty="0" sz="1000" spc="-5">
                <a:solidFill>
                  <a:srgbClr val="010202"/>
                </a:solidFill>
                <a:latin typeface="Times New Roman"/>
                <a:cs typeface="Times New Roman"/>
              </a:rPr>
              <a:t>Carbon has three allotropes: graphite, diamond, and </a:t>
            </a:r>
            <a:r>
              <a:rPr dirty="0" sz="1000">
                <a:solidFill>
                  <a:srgbClr val="010202"/>
                </a:solidFill>
                <a:latin typeface="Times New Roman"/>
                <a:cs typeface="Times New Roman"/>
              </a:rPr>
              <a:t>a </a:t>
            </a:r>
            <a:r>
              <a:rPr dirty="0" sz="1000" spc="-5">
                <a:solidFill>
                  <a:srgbClr val="010202"/>
                </a:solidFill>
                <a:latin typeface="Times New Roman"/>
                <a:cs typeface="Times New Roman"/>
              </a:rPr>
              <a:t>metallic form called solid III.  Graphite is the stable form of 298 K and </a:t>
            </a:r>
            <a:r>
              <a:rPr dirty="0" sz="1000">
                <a:solidFill>
                  <a:srgbClr val="010202"/>
                </a:solidFill>
                <a:latin typeface="Times New Roman"/>
                <a:cs typeface="Times New Roman"/>
              </a:rPr>
              <a:t>1 </a:t>
            </a:r>
            <a:r>
              <a:rPr dirty="0" sz="1000" spc="-5">
                <a:solidFill>
                  <a:srgbClr val="010202"/>
                </a:solidFill>
                <a:latin typeface="Times New Roman"/>
                <a:cs typeface="Times New Roman"/>
              </a:rPr>
              <a:t>atm pressure, and increasing the pressure on  </a:t>
            </a:r>
            <a:r>
              <a:rPr dirty="0" sz="1000" spc="-40">
                <a:solidFill>
                  <a:srgbClr val="010202"/>
                </a:solidFill>
                <a:latin typeface="Times New Roman"/>
                <a:cs typeface="Times New Roman"/>
              </a:rPr>
              <a:t>graphite </a:t>
            </a:r>
            <a:r>
              <a:rPr dirty="0" sz="1000" spc="-25">
                <a:solidFill>
                  <a:srgbClr val="010202"/>
                </a:solidFill>
                <a:latin typeface="Times New Roman"/>
                <a:cs typeface="Times New Roman"/>
              </a:rPr>
              <a:t>at </a:t>
            </a:r>
            <a:r>
              <a:rPr dirty="0" sz="1000" spc="-45">
                <a:solidFill>
                  <a:srgbClr val="010202"/>
                </a:solidFill>
                <a:latin typeface="Times New Roman"/>
                <a:cs typeface="Times New Roman"/>
              </a:rPr>
              <a:t>temperatures </a:t>
            </a:r>
            <a:r>
              <a:rPr dirty="0" sz="1000" spc="-35">
                <a:solidFill>
                  <a:srgbClr val="010202"/>
                </a:solidFill>
                <a:latin typeface="Times New Roman"/>
                <a:cs typeface="Times New Roman"/>
              </a:rPr>
              <a:t>less than 1440 </a:t>
            </a:r>
            <a:r>
              <a:rPr dirty="0" sz="1000" spc="-5">
                <a:solidFill>
                  <a:srgbClr val="010202"/>
                </a:solidFill>
                <a:latin typeface="Times New Roman"/>
                <a:cs typeface="Times New Roman"/>
              </a:rPr>
              <a:t>K </a:t>
            </a:r>
            <a:r>
              <a:rPr dirty="0" sz="1000" spc="-40">
                <a:solidFill>
                  <a:srgbClr val="010202"/>
                </a:solidFill>
                <a:latin typeface="Times New Roman"/>
                <a:cs typeface="Times New Roman"/>
              </a:rPr>
              <a:t>causes </a:t>
            </a:r>
            <a:r>
              <a:rPr dirty="0" sz="1000" spc="-30">
                <a:solidFill>
                  <a:srgbClr val="010202"/>
                </a:solidFill>
                <a:latin typeface="Times New Roman"/>
                <a:cs typeface="Times New Roman"/>
              </a:rPr>
              <a:t>the </a:t>
            </a:r>
            <a:r>
              <a:rPr dirty="0" sz="1000" spc="-45">
                <a:solidFill>
                  <a:srgbClr val="010202"/>
                </a:solidFill>
                <a:latin typeface="Times New Roman"/>
                <a:cs typeface="Times New Roman"/>
              </a:rPr>
              <a:t>transformation </a:t>
            </a:r>
            <a:r>
              <a:rPr dirty="0" sz="1000" spc="-25">
                <a:solidFill>
                  <a:srgbClr val="010202"/>
                </a:solidFill>
                <a:latin typeface="Times New Roman"/>
                <a:cs typeface="Times New Roman"/>
              </a:rPr>
              <a:t>of </a:t>
            </a:r>
            <a:r>
              <a:rPr dirty="0" sz="1000" spc="-40">
                <a:solidFill>
                  <a:srgbClr val="010202"/>
                </a:solidFill>
                <a:latin typeface="Times New Roman"/>
                <a:cs typeface="Times New Roman"/>
              </a:rPr>
              <a:t>graphite </a:t>
            </a:r>
            <a:r>
              <a:rPr dirty="0" sz="1000" spc="-25">
                <a:solidFill>
                  <a:srgbClr val="010202"/>
                </a:solidFill>
                <a:latin typeface="Times New Roman"/>
                <a:cs typeface="Times New Roman"/>
              </a:rPr>
              <a:t>to </a:t>
            </a:r>
            <a:r>
              <a:rPr dirty="0" sz="1000" spc="-40">
                <a:solidFill>
                  <a:srgbClr val="010202"/>
                </a:solidFill>
                <a:latin typeface="Times New Roman"/>
                <a:cs typeface="Times New Roman"/>
              </a:rPr>
              <a:t>diamond  </a:t>
            </a:r>
            <a:r>
              <a:rPr dirty="0" sz="1000" spc="-20">
                <a:solidFill>
                  <a:srgbClr val="010202"/>
                </a:solidFill>
                <a:latin typeface="Times New Roman"/>
                <a:cs typeface="Times New Roman"/>
              </a:rPr>
              <a:t>and then the </a:t>
            </a:r>
            <a:r>
              <a:rPr dirty="0" sz="1000" spc="-25">
                <a:solidFill>
                  <a:srgbClr val="010202"/>
                </a:solidFill>
                <a:latin typeface="Times New Roman"/>
                <a:cs typeface="Times New Roman"/>
              </a:rPr>
              <a:t>transformation </a:t>
            </a:r>
            <a:r>
              <a:rPr dirty="0" sz="1000" spc="-15">
                <a:solidFill>
                  <a:srgbClr val="010202"/>
                </a:solidFill>
                <a:latin typeface="Times New Roman"/>
                <a:cs typeface="Times New Roman"/>
              </a:rPr>
              <a:t>of </a:t>
            </a:r>
            <a:r>
              <a:rPr dirty="0" sz="1000" spc="-25">
                <a:solidFill>
                  <a:srgbClr val="010202"/>
                </a:solidFill>
                <a:latin typeface="Times New Roman"/>
                <a:cs typeface="Times New Roman"/>
              </a:rPr>
              <a:t>diamond </a:t>
            </a:r>
            <a:r>
              <a:rPr dirty="0" sz="1000" spc="-15">
                <a:solidFill>
                  <a:srgbClr val="010202"/>
                </a:solidFill>
                <a:latin typeface="Times New Roman"/>
                <a:cs typeface="Times New Roman"/>
              </a:rPr>
              <a:t>to </a:t>
            </a:r>
            <a:r>
              <a:rPr dirty="0" sz="1000" spc="-20">
                <a:solidFill>
                  <a:srgbClr val="010202"/>
                </a:solidFill>
                <a:latin typeface="Times New Roman"/>
                <a:cs typeface="Times New Roman"/>
              </a:rPr>
              <a:t>solid III. </a:t>
            </a:r>
            <a:r>
              <a:rPr dirty="0" sz="1000" spc="-25">
                <a:solidFill>
                  <a:srgbClr val="010202"/>
                </a:solidFill>
                <a:latin typeface="Times New Roman"/>
                <a:cs typeface="Times New Roman"/>
              </a:rPr>
              <a:t>Calculate </a:t>
            </a:r>
            <a:r>
              <a:rPr dirty="0" sz="1000" spc="-20">
                <a:solidFill>
                  <a:srgbClr val="010202"/>
                </a:solidFill>
                <a:latin typeface="Times New Roman"/>
                <a:cs typeface="Times New Roman"/>
              </a:rPr>
              <a:t>the </a:t>
            </a:r>
            <a:r>
              <a:rPr dirty="0" sz="1000" spc="-25">
                <a:solidFill>
                  <a:srgbClr val="010202"/>
                </a:solidFill>
                <a:latin typeface="Times New Roman"/>
                <a:cs typeface="Times New Roman"/>
              </a:rPr>
              <a:t>pressure which, </a:t>
            </a:r>
            <a:r>
              <a:rPr dirty="0" sz="1000" spc="-10">
                <a:solidFill>
                  <a:srgbClr val="010202"/>
                </a:solidFill>
                <a:latin typeface="Times New Roman"/>
                <a:cs typeface="Times New Roman"/>
              </a:rPr>
              <a:t>when  applied </a:t>
            </a:r>
            <a:r>
              <a:rPr dirty="0" sz="1000" spc="-5">
                <a:solidFill>
                  <a:srgbClr val="010202"/>
                </a:solidFill>
                <a:latin typeface="Times New Roman"/>
                <a:cs typeface="Times New Roman"/>
              </a:rPr>
              <a:t>to </a:t>
            </a:r>
            <a:r>
              <a:rPr dirty="0" sz="1000" spc="-10">
                <a:solidFill>
                  <a:srgbClr val="010202"/>
                </a:solidFill>
                <a:latin typeface="Times New Roman"/>
                <a:cs typeface="Times New Roman"/>
              </a:rPr>
              <a:t>graphite </a:t>
            </a:r>
            <a:r>
              <a:rPr dirty="0" sz="1000" spc="-5">
                <a:solidFill>
                  <a:srgbClr val="010202"/>
                </a:solidFill>
                <a:latin typeface="Times New Roman"/>
                <a:cs typeface="Times New Roman"/>
              </a:rPr>
              <a:t>at </a:t>
            </a:r>
            <a:r>
              <a:rPr dirty="0" sz="1000" spc="-10">
                <a:solidFill>
                  <a:srgbClr val="010202"/>
                </a:solidFill>
                <a:latin typeface="Times New Roman"/>
                <a:cs typeface="Times New Roman"/>
              </a:rPr>
              <a:t>298 K, causes the transformation </a:t>
            </a:r>
            <a:r>
              <a:rPr dirty="0" sz="1000" spc="-5">
                <a:solidFill>
                  <a:srgbClr val="010202"/>
                </a:solidFill>
                <a:latin typeface="Times New Roman"/>
                <a:cs typeface="Times New Roman"/>
              </a:rPr>
              <a:t>of </a:t>
            </a:r>
            <a:r>
              <a:rPr dirty="0" sz="1000" spc="-10">
                <a:solidFill>
                  <a:srgbClr val="010202"/>
                </a:solidFill>
                <a:latin typeface="Times New Roman"/>
                <a:cs typeface="Times New Roman"/>
              </a:rPr>
              <a:t>graphite </a:t>
            </a:r>
            <a:r>
              <a:rPr dirty="0" sz="1000" spc="-5">
                <a:solidFill>
                  <a:srgbClr val="010202"/>
                </a:solidFill>
                <a:latin typeface="Times New Roman"/>
                <a:cs typeface="Times New Roman"/>
              </a:rPr>
              <a:t>to </a:t>
            </a:r>
            <a:r>
              <a:rPr dirty="0" sz="1000" spc="-10">
                <a:solidFill>
                  <a:srgbClr val="010202"/>
                </a:solidFill>
                <a:latin typeface="Times New Roman"/>
                <a:cs typeface="Times New Roman"/>
              </a:rPr>
              <a:t>diamond,</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given</a:t>
            </a:r>
            <a:endParaRPr sz="1000">
              <a:latin typeface="Times New Roman"/>
              <a:cs typeface="Times New Roman"/>
            </a:endParaRPr>
          </a:p>
          <a:p>
            <a:pPr>
              <a:lnSpc>
                <a:spcPct val="100000"/>
              </a:lnSpc>
              <a:spcBef>
                <a:spcPts val="45"/>
              </a:spcBef>
            </a:pPr>
            <a:endParaRPr sz="1450">
              <a:latin typeface="Times New Roman"/>
              <a:cs typeface="Times New Roman"/>
            </a:endParaRPr>
          </a:p>
          <a:p>
            <a:pPr marL="161925">
              <a:lnSpc>
                <a:spcPct val="100000"/>
              </a:lnSpc>
            </a:pPr>
            <a:r>
              <a:rPr dirty="0" baseline="25000" sz="1500" spc="7" i="1">
                <a:solidFill>
                  <a:srgbClr val="010202"/>
                </a:solidFill>
                <a:latin typeface="Times New Roman"/>
                <a:cs typeface="Times New Roman"/>
              </a:rPr>
              <a:t>H</a:t>
            </a:r>
            <a:r>
              <a:rPr dirty="0" sz="750" spc="5">
                <a:solidFill>
                  <a:srgbClr val="010202"/>
                </a:solidFill>
                <a:latin typeface="Times New Roman"/>
                <a:cs typeface="Times New Roman"/>
              </a:rPr>
              <a:t>298 K, (graphite)</a:t>
            </a:r>
            <a:r>
              <a:rPr dirty="0" baseline="25000" sz="1500" spc="7">
                <a:solidFill>
                  <a:srgbClr val="010202"/>
                </a:solidFill>
                <a:latin typeface="Times New Roman"/>
                <a:cs typeface="Times New Roman"/>
              </a:rPr>
              <a:t>–</a:t>
            </a:r>
            <a:r>
              <a:rPr dirty="0" baseline="25000" sz="1500" spc="7" i="1">
                <a:solidFill>
                  <a:srgbClr val="010202"/>
                </a:solidFill>
                <a:latin typeface="Times New Roman"/>
                <a:cs typeface="Times New Roman"/>
              </a:rPr>
              <a:t>H</a:t>
            </a:r>
            <a:r>
              <a:rPr dirty="0" sz="750" spc="5">
                <a:solidFill>
                  <a:srgbClr val="010202"/>
                </a:solidFill>
                <a:latin typeface="Times New Roman"/>
                <a:cs typeface="Times New Roman"/>
              </a:rPr>
              <a:t>298 K, (diamond)</a:t>
            </a:r>
            <a:r>
              <a:rPr dirty="0" baseline="25000" sz="1500" spc="7">
                <a:solidFill>
                  <a:srgbClr val="010202"/>
                </a:solidFill>
                <a:latin typeface="Times New Roman"/>
                <a:cs typeface="Times New Roman"/>
              </a:rPr>
              <a:t>=–1900</a:t>
            </a:r>
            <a:r>
              <a:rPr dirty="0" baseline="25000" sz="1500">
                <a:solidFill>
                  <a:srgbClr val="010202"/>
                </a:solidFill>
                <a:latin typeface="Times New Roman"/>
                <a:cs typeface="Times New Roman"/>
              </a:rPr>
              <a:t> </a:t>
            </a:r>
            <a:r>
              <a:rPr dirty="0" baseline="25000" sz="1500" spc="-7">
                <a:solidFill>
                  <a:srgbClr val="010202"/>
                </a:solidFill>
                <a:latin typeface="Times New Roman"/>
                <a:cs typeface="Times New Roman"/>
              </a:rPr>
              <a:t>J</a:t>
            </a:r>
            <a:endParaRPr baseline="25000" sz="1500">
              <a:latin typeface="Times New Roman"/>
              <a:cs typeface="Times New Roman"/>
            </a:endParaRPr>
          </a:p>
          <a:p>
            <a:pPr marL="165100">
              <a:lnSpc>
                <a:spcPct val="100000"/>
              </a:lnSpc>
              <a:spcBef>
                <a:spcPts val="315"/>
              </a:spcBef>
            </a:pPr>
            <a:r>
              <a:rPr dirty="0" baseline="25000" sz="1500" spc="7" i="1">
                <a:solidFill>
                  <a:srgbClr val="010202"/>
                </a:solidFill>
                <a:latin typeface="Times New Roman"/>
                <a:cs typeface="Times New Roman"/>
              </a:rPr>
              <a:t>S</a:t>
            </a:r>
            <a:r>
              <a:rPr dirty="0" sz="750" spc="5">
                <a:solidFill>
                  <a:srgbClr val="010202"/>
                </a:solidFill>
                <a:latin typeface="Times New Roman"/>
                <a:cs typeface="Times New Roman"/>
              </a:rPr>
              <a:t>298 K, </a:t>
            </a:r>
            <a:r>
              <a:rPr dirty="0" sz="750">
                <a:solidFill>
                  <a:srgbClr val="010202"/>
                </a:solidFill>
                <a:latin typeface="Times New Roman"/>
                <a:cs typeface="Times New Roman"/>
              </a:rPr>
              <a:t>(graphite)</a:t>
            </a:r>
            <a:r>
              <a:rPr dirty="0" baseline="25000" sz="1500">
                <a:solidFill>
                  <a:srgbClr val="010202"/>
                </a:solidFill>
                <a:latin typeface="Times New Roman"/>
                <a:cs typeface="Times New Roman"/>
              </a:rPr>
              <a:t>=5.74</a:t>
            </a:r>
            <a:r>
              <a:rPr dirty="0" baseline="25000" sz="1500" spc="-37">
                <a:solidFill>
                  <a:srgbClr val="010202"/>
                </a:solidFill>
                <a:latin typeface="Times New Roman"/>
                <a:cs typeface="Times New Roman"/>
              </a:rPr>
              <a:t> </a:t>
            </a:r>
            <a:r>
              <a:rPr dirty="0" baseline="25000" sz="1500" spc="-7">
                <a:solidFill>
                  <a:srgbClr val="010202"/>
                </a:solidFill>
                <a:latin typeface="Times New Roman"/>
                <a:cs typeface="Times New Roman"/>
              </a:rPr>
              <a:t>J/K</a:t>
            </a:r>
            <a:endParaRPr baseline="25000" sz="1500">
              <a:latin typeface="Times New Roman"/>
              <a:cs typeface="Times New Roman"/>
            </a:endParaRPr>
          </a:p>
          <a:p>
            <a:pPr marL="165100">
              <a:lnSpc>
                <a:spcPct val="100000"/>
              </a:lnSpc>
              <a:spcBef>
                <a:spcPts val="370"/>
              </a:spcBef>
            </a:pPr>
            <a:r>
              <a:rPr dirty="0" baseline="25000" sz="1500" spc="7" i="1">
                <a:solidFill>
                  <a:srgbClr val="010202"/>
                </a:solidFill>
                <a:latin typeface="Times New Roman"/>
                <a:cs typeface="Times New Roman"/>
              </a:rPr>
              <a:t>S</a:t>
            </a:r>
            <a:r>
              <a:rPr dirty="0" sz="750" spc="5">
                <a:solidFill>
                  <a:srgbClr val="010202"/>
                </a:solidFill>
                <a:latin typeface="Times New Roman"/>
                <a:cs typeface="Times New Roman"/>
              </a:rPr>
              <a:t>298 K, </a:t>
            </a:r>
            <a:r>
              <a:rPr dirty="0" sz="750">
                <a:solidFill>
                  <a:srgbClr val="010202"/>
                </a:solidFill>
                <a:latin typeface="Times New Roman"/>
                <a:cs typeface="Times New Roman"/>
              </a:rPr>
              <a:t>(graphite)</a:t>
            </a:r>
            <a:r>
              <a:rPr dirty="0" baseline="25000" sz="1500">
                <a:solidFill>
                  <a:srgbClr val="010202"/>
                </a:solidFill>
                <a:latin typeface="Times New Roman"/>
                <a:cs typeface="Times New Roman"/>
              </a:rPr>
              <a:t>=2.37</a:t>
            </a:r>
            <a:r>
              <a:rPr dirty="0" baseline="25000" sz="1500" spc="-37">
                <a:solidFill>
                  <a:srgbClr val="010202"/>
                </a:solidFill>
                <a:latin typeface="Times New Roman"/>
                <a:cs typeface="Times New Roman"/>
              </a:rPr>
              <a:t> </a:t>
            </a:r>
            <a:r>
              <a:rPr dirty="0" baseline="25000" sz="1500" spc="-7">
                <a:solidFill>
                  <a:srgbClr val="010202"/>
                </a:solidFill>
                <a:latin typeface="Times New Roman"/>
                <a:cs typeface="Times New Roman"/>
              </a:rPr>
              <a:t>J/K</a:t>
            </a:r>
            <a:endParaRPr baseline="25000" sz="1500">
              <a:latin typeface="Times New Roman"/>
              <a:cs typeface="Times New Roman"/>
            </a:endParaRPr>
          </a:p>
          <a:p>
            <a:pPr marL="164465" marR="2046605">
              <a:lnSpc>
                <a:spcPts val="1470"/>
              </a:lnSpc>
              <a:spcBef>
                <a:spcPts val="10"/>
              </a:spcBef>
            </a:pPr>
            <a:r>
              <a:rPr dirty="0" sz="1000" spc="-5">
                <a:solidFill>
                  <a:srgbClr val="010202"/>
                </a:solidFill>
                <a:latin typeface="Times New Roman"/>
                <a:cs typeface="Times New Roman"/>
              </a:rPr>
              <a:t>The density of graphite at 298 K is 2.22 g/cm</a:t>
            </a:r>
            <a:r>
              <a:rPr dirty="0" baseline="33333" sz="1125" spc="-7">
                <a:solidFill>
                  <a:srgbClr val="010202"/>
                </a:solidFill>
                <a:latin typeface="Times New Roman"/>
                <a:cs typeface="Times New Roman"/>
              </a:rPr>
              <a:t>3  </a:t>
            </a:r>
            <a:r>
              <a:rPr dirty="0" sz="1000">
                <a:solidFill>
                  <a:srgbClr val="010202"/>
                </a:solidFill>
                <a:latin typeface="Times New Roman"/>
                <a:cs typeface="Times New Roman"/>
              </a:rPr>
              <a:t>The density of diamond at 298 </a:t>
            </a:r>
            <a:r>
              <a:rPr dirty="0" sz="1000" spc="-5">
                <a:solidFill>
                  <a:srgbClr val="010202"/>
                </a:solidFill>
                <a:latin typeface="Times New Roman"/>
                <a:cs typeface="Times New Roman"/>
              </a:rPr>
              <a:t>K </a:t>
            </a:r>
            <a:r>
              <a:rPr dirty="0" sz="1000">
                <a:solidFill>
                  <a:srgbClr val="010202"/>
                </a:solidFill>
                <a:latin typeface="Times New Roman"/>
                <a:cs typeface="Times New Roman"/>
              </a:rPr>
              <a:t>is 3.515</a:t>
            </a:r>
            <a:r>
              <a:rPr dirty="0" sz="1000" spc="-85">
                <a:solidFill>
                  <a:srgbClr val="010202"/>
                </a:solidFill>
                <a:latin typeface="Times New Roman"/>
                <a:cs typeface="Times New Roman"/>
              </a:rPr>
              <a:t> </a:t>
            </a:r>
            <a:r>
              <a:rPr dirty="0" sz="1000">
                <a:solidFill>
                  <a:srgbClr val="010202"/>
                </a:solidFill>
                <a:latin typeface="Times New Roman"/>
                <a:cs typeface="Times New Roman"/>
              </a:rPr>
              <a:t>g/cm</a:t>
            </a:r>
            <a:r>
              <a:rPr dirty="0" baseline="33333" sz="1125">
                <a:solidFill>
                  <a:srgbClr val="010202"/>
                </a:solidFill>
                <a:latin typeface="Times New Roman"/>
                <a:cs typeface="Times New Roman"/>
              </a:rPr>
              <a:t>3</a:t>
            </a:r>
            <a:endParaRPr baseline="33333" sz="1125">
              <a:latin typeface="Times New Roman"/>
              <a:cs typeface="Times New Roman"/>
            </a:endParaRPr>
          </a:p>
          <a:p>
            <a:pPr algn="just" marL="37465">
              <a:lnSpc>
                <a:spcPct val="100000"/>
              </a:lnSpc>
              <a:spcBef>
                <a:spcPts val="1110"/>
              </a:spcBef>
            </a:pPr>
            <a:r>
              <a:rPr dirty="0" sz="1000" spc="-5">
                <a:solidFill>
                  <a:srgbClr val="010202"/>
                </a:solidFill>
                <a:latin typeface="Times New Roman"/>
                <a:cs typeface="Times New Roman"/>
              </a:rPr>
              <a:t>For the transformation graphite → </a:t>
            </a:r>
            <a:r>
              <a:rPr dirty="0" sz="1000">
                <a:solidFill>
                  <a:srgbClr val="010202"/>
                </a:solidFill>
                <a:latin typeface="Times New Roman"/>
                <a:cs typeface="Times New Roman"/>
              </a:rPr>
              <a:t>diamond at 298</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K,</a:t>
            </a:r>
            <a:endParaRPr sz="1000">
              <a:latin typeface="Times New Roman"/>
              <a:cs typeface="Times New Roman"/>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261514" y="403223"/>
            <a:ext cx="2780665"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Phase Equilibrium in a One-Component System</a:t>
            </a:r>
            <a:r>
              <a:rPr dirty="0" sz="1000" spc="155" i="1">
                <a:solidFill>
                  <a:srgbClr val="231F20"/>
                </a:solidFill>
                <a:latin typeface="Times New Roman"/>
                <a:cs typeface="Times New Roman"/>
              </a:rPr>
              <a:t> </a:t>
            </a:r>
            <a:r>
              <a:rPr dirty="0" sz="1000">
                <a:solidFill>
                  <a:srgbClr val="231F20"/>
                </a:solidFill>
                <a:latin typeface="Times New Roman"/>
                <a:cs typeface="Times New Roman"/>
              </a:rPr>
              <a:t>203</a:t>
            </a:r>
            <a:endParaRPr sz="1000">
              <a:latin typeface="Times New Roman"/>
              <a:cs typeface="Times New Roman"/>
            </a:endParaRPr>
          </a:p>
        </p:txBody>
      </p:sp>
      <p:sp>
        <p:nvSpPr>
          <p:cNvPr id="3" name="object 3"/>
          <p:cNvSpPr/>
          <p:nvPr/>
        </p:nvSpPr>
        <p:spPr>
          <a:xfrm>
            <a:off x="1531937" y="890905"/>
            <a:ext cx="2000250" cy="29527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06400" y="1350644"/>
            <a:ext cx="4689475" cy="923290"/>
          </a:xfrm>
          <a:prstGeom prst="rect">
            <a:avLst/>
          </a:prstGeom>
        </p:spPr>
        <p:txBody>
          <a:bodyPr wrap="square" lIns="0" tIns="12700" rIns="0" bIns="0" rtlCol="0" vert="horz">
            <a:spAutoFit/>
          </a:bodyPr>
          <a:lstStyle/>
          <a:p>
            <a:pPr marL="508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0"/>
              </a:spcBef>
            </a:pPr>
            <a:endParaRPr sz="1250">
              <a:latin typeface="Times New Roman"/>
              <a:cs typeface="Times New Roman"/>
            </a:endParaRPr>
          </a:p>
          <a:p>
            <a:pPr marL="50800" marR="43180">
              <a:lnSpc>
                <a:spcPct val="130900"/>
              </a:lnSpc>
            </a:pPr>
            <a:r>
              <a:rPr dirty="0" sz="1000">
                <a:solidFill>
                  <a:srgbClr val="010202"/>
                </a:solidFill>
                <a:latin typeface="Times New Roman"/>
                <a:cs typeface="Times New Roman"/>
              </a:rPr>
              <a:t>Equilibrium between graphite and diamond at 298 </a:t>
            </a:r>
            <a:r>
              <a:rPr dirty="0" sz="1000" spc="-5">
                <a:solidFill>
                  <a:srgbClr val="010202"/>
                </a:solidFill>
                <a:latin typeface="Times New Roman"/>
                <a:cs typeface="Times New Roman"/>
              </a:rPr>
              <a:t>K </a:t>
            </a:r>
            <a:r>
              <a:rPr dirty="0" sz="1000">
                <a:solidFill>
                  <a:srgbClr val="010202"/>
                </a:solidFill>
                <a:latin typeface="Times New Roman"/>
                <a:cs typeface="Times New Roman"/>
              </a:rPr>
              <a:t>requires that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a:t>
            </a:r>
            <a:r>
              <a:rPr dirty="0" baseline="-33333" sz="1125" spc="7">
                <a:solidFill>
                  <a:srgbClr val="010202"/>
                </a:solidFill>
                <a:latin typeface="Times New Roman"/>
                <a:cs typeface="Times New Roman"/>
              </a:rPr>
              <a:t>graphite→diamond </a:t>
            </a:r>
            <a:r>
              <a:rPr dirty="0" sz="1000">
                <a:solidFill>
                  <a:srgbClr val="010202"/>
                </a:solidFill>
                <a:latin typeface="Times New Roman"/>
                <a:cs typeface="Times New Roman"/>
              </a:rPr>
              <a:t>be  zero.</a:t>
            </a:r>
            <a:r>
              <a:rPr dirty="0" sz="1000" spc="-5">
                <a:solidFill>
                  <a:srgbClr val="010202"/>
                </a:solidFill>
                <a:latin typeface="Times New Roman"/>
                <a:cs typeface="Times New Roman"/>
              </a:rPr>
              <a:t> As</a:t>
            </a:r>
            <a:endParaRPr sz="1000">
              <a:latin typeface="Times New Roman"/>
              <a:cs typeface="Times New Roman"/>
            </a:endParaRPr>
          </a:p>
        </p:txBody>
      </p:sp>
      <p:sp>
        <p:nvSpPr>
          <p:cNvPr id="5" name="object 5"/>
          <p:cNvSpPr/>
          <p:nvPr/>
        </p:nvSpPr>
        <p:spPr>
          <a:xfrm>
            <a:off x="1960562" y="2457615"/>
            <a:ext cx="1143000" cy="43815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3098317"/>
            <a:ext cx="24447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then</a:t>
            </a:r>
            <a:endParaRPr sz="1000">
              <a:latin typeface="Times New Roman"/>
              <a:cs typeface="Times New Roman"/>
            </a:endParaRPr>
          </a:p>
        </p:txBody>
      </p:sp>
      <p:sp>
        <p:nvSpPr>
          <p:cNvPr id="7" name="object 7"/>
          <p:cNvSpPr/>
          <p:nvPr/>
        </p:nvSpPr>
        <p:spPr>
          <a:xfrm>
            <a:off x="1050925" y="3450742"/>
            <a:ext cx="2952750" cy="40005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4043845"/>
            <a:ext cx="4598670" cy="330200"/>
          </a:xfrm>
          <a:prstGeom prst="rect">
            <a:avLst/>
          </a:prstGeom>
        </p:spPr>
        <p:txBody>
          <a:bodyPr wrap="square" lIns="0" tIns="12700" rIns="0" bIns="0" rtlCol="0" vert="horz">
            <a:spAutoFit/>
          </a:bodyPr>
          <a:lstStyle/>
          <a:p>
            <a:pPr marL="12700" marR="5080">
              <a:lnSpc>
                <a:spcPct val="100000"/>
              </a:lnSpc>
              <a:spcBef>
                <a:spcPts val="100"/>
              </a:spcBef>
            </a:pPr>
            <a:r>
              <a:rPr dirty="0" sz="1000" spc="-5">
                <a:solidFill>
                  <a:srgbClr val="010202"/>
                </a:solidFill>
                <a:latin typeface="Times New Roman"/>
                <a:cs typeface="Times New Roman"/>
              </a:rPr>
              <a:t>If the </a:t>
            </a:r>
            <a:r>
              <a:rPr dirty="0" sz="1000" spc="-10">
                <a:solidFill>
                  <a:srgbClr val="010202"/>
                </a:solidFill>
                <a:latin typeface="Times New Roman"/>
                <a:cs typeface="Times New Roman"/>
              </a:rPr>
              <a:t>difference </a:t>
            </a:r>
            <a:r>
              <a:rPr dirty="0" sz="1000" spc="-5">
                <a:solidFill>
                  <a:srgbClr val="010202"/>
                </a:solidFill>
                <a:latin typeface="Times New Roman"/>
                <a:cs typeface="Times New Roman"/>
              </a:rPr>
              <a:t>between the isothermal compressibilities of the two phases is negligibly  small, i.e., if the influence of pressure on O</a:t>
            </a:r>
            <a:r>
              <a:rPr dirty="0" sz="1000" spc="-5" i="1">
                <a:solidFill>
                  <a:srgbClr val="010202"/>
                </a:solidFill>
                <a:latin typeface="Times New Roman"/>
                <a:cs typeface="Times New Roman"/>
              </a:rPr>
              <a:t>V </a:t>
            </a:r>
            <a:r>
              <a:rPr dirty="0" sz="1000">
                <a:solidFill>
                  <a:srgbClr val="010202"/>
                </a:solidFill>
                <a:latin typeface="Times New Roman"/>
                <a:cs typeface="Times New Roman"/>
              </a:rPr>
              <a:t>can be ignored, then,</a:t>
            </a:r>
            <a:r>
              <a:rPr dirty="0" sz="1000" spc="-30">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
        <p:nvSpPr>
          <p:cNvPr id="9" name="object 9"/>
          <p:cNvSpPr/>
          <p:nvPr/>
        </p:nvSpPr>
        <p:spPr>
          <a:xfrm>
            <a:off x="984250" y="4548670"/>
            <a:ext cx="3086100" cy="495300"/>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44500" y="5236997"/>
            <a:ext cx="45275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a:solidFill>
                  <a:srgbClr val="010202"/>
                </a:solidFill>
                <a:latin typeface="Times New Roman"/>
                <a:cs typeface="Times New Roman"/>
              </a:rPr>
              <a:t>thus</a:t>
            </a:r>
            <a:endParaRPr sz="1000">
              <a:latin typeface="Times New Roman"/>
              <a:cs typeface="Times New Roman"/>
            </a:endParaRPr>
          </a:p>
        </p:txBody>
      </p:sp>
      <p:sp>
        <p:nvSpPr>
          <p:cNvPr id="11" name="object 11"/>
          <p:cNvSpPr/>
          <p:nvPr/>
        </p:nvSpPr>
        <p:spPr>
          <a:xfrm>
            <a:off x="1241425" y="5589422"/>
            <a:ext cx="2571750" cy="304800"/>
          </a:xfrm>
          <a:prstGeom prst="rect">
            <a:avLst/>
          </a:prstGeom>
          <a:blipFill>
            <a:blip r:embed="rId6" cstate="print"/>
            <a:stretch>
              <a:fillRect/>
            </a:stretch>
          </a:blipFill>
        </p:spPr>
        <p:txBody>
          <a:bodyPr wrap="square" lIns="0" tIns="0" rIns="0" bIns="0" rtlCol="0"/>
          <a:lstStyle/>
          <a:p/>
        </p:txBody>
      </p:sp>
      <p:sp>
        <p:nvSpPr>
          <p:cNvPr id="12" name="object 12"/>
          <p:cNvSpPr txBox="1"/>
          <p:nvPr/>
        </p:nvSpPr>
        <p:spPr>
          <a:xfrm>
            <a:off x="469836" y="666622"/>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13" name="object 13"/>
          <p:cNvSpPr/>
          <p:nvPr/>
        </p:nvSpPr>
        <p:spPr>
          <a:xfrm>
            <a:off x="1862137" y="1592262"/>
            <a:ext cx="1657350" cy="180975"/>
          </a:xfrm>
          <a:prstGeom prst="rect">
            <a:avLst/>
          </a:prstGeom>
          <a:blipFill>
            <a:blip r:embed="rId7" cstate="print"/>
            <a:stretch>
              <a:fillRect/>
            </a:stretch>
          </a:blipFill>
        </p:spPr>
        <p:txBody>
          <a:bodyPr wrap="square" lIns="0" tIns="0" rIns="0" bIns="0" rtlCol="0"/>
          <a:lstStyle/>
          <a:p/>
        </p:txBody>
      </p:sp>
      <p:sp>
        <p:nvSpPr>
          <p:cNvPr id="14" name="object 14"/>
          <p:cNvSpPr txBox="1"/>
          <p:nvPr/>
        </p:nvSpPr>
        <p:spPr>
          <a:xfrm>
            <a:off x="419226" y="6045999"/>
            <a:ext cx="4648835" cy="1612265"/>
          </a:xfrm>
          <a:prstGeom prst="rect">
            <a:avLst/>
          </a:prstGeom>
        </p:spPr>
        <p:txBody>
          <a:bodyPr wrap="square" lIns="0" tIns="12700" rIns="0" bIns="0" rtlCol="0" vert="horz">
            <a:spAutoFit/>
          </a:bodyPr>
          <a:lstStyle/>
          <a:p>
            <a:pPr marL="37465" marR="31750">
              <a:lnSpc>
                <a:spcPct val="100000"/>
              </a:lnSpc>
              <a:spcBef>
                <a:spcPts val="100"/>
              </a:spcBef>
            </a:pPr>
            <a:r>
              <a:rPr dirty="0" sz="1000" spc="-10">
                <a:solidFill>
                  <a:srgbClr val="010202"/>
                </a:solidFill>
                <a:latin typeface="Times New Roman"/>
                <a:cs typeface="Times New Roman"/>
              </a:rPr>
              <a:t>Transformation </a:t>
            </a:r>
            <a:r>
              <a:rPr dirty="0" sz="1000" spc="-5">
                <a:solidFill>
                  <a:srgbClr val="010202"/>
                </a:solidFill>
                <a:latin typeface="Times New Roman"/>
                <a:cs typeface="Times New Roman"/>
              </a:rPr>
              <a:t>of graphite to diamond at 298 K requires the application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pressure  </a:t>
            </a:r>
            <a:r>
              <a:rPr dirty="0" sz="1000">
                <a:solidFill>
                  <a:srgbClr val="010202"/>
                </a:solidFill>
                <a:latin typeface="Times New Roman"/>
                <a:cs typeface="Times New Roman"/>
              </a:rPr>
              <a:t>greater than 14,400</a:t>
            </a:r>
            <a:r>
              <a:rPr dirty="0" sz="1000" spc="-5">
                <a:solidFill>
                  <a:srgbClr val="010202"/>
                </a:solidFill>
                <a:latin typeface="Times New Roman"/>
                <a:cs typeface="Times New Roman"/>
              </a:rPr>
              <a:t> </a:t>
            </a:r>
            <a:r>
              <a:rPr dirty="0" sz="1000">
                <a:solidFill>
                  <a:srgbClr val="010202"/>
                </a:solidFill>
                <a:latin typeface="Times New Roman"/>
                <a:cs typeface="Times New Roman"/>
              </a:rPr>
              <a:t>atm.</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000">
              <a:latin typeface="Times New Roman"/>
              <a:cs typeface="Times New Roman"/>
            </a:endParaRPr>
          </a:p>
          <a:p>
            <a:pPr algn="ctr">
              <a:lnSpc>
                <a:spcPct val="100000"/>
              </a:lnSpc>
            </a:pPr>
            <a:r>
              <a:rPr dirty="0" sz="1000" b="1">
                <a:solidFill>
                  <a:srgbClr val="010202"/>
                </a:solidFill>
                <a:latin typeface="Times New Roman"/>
                <a:cs typeface="Times New Roman"/>
              </a:rPr>
              <a:t>PROBLEMS</a:t>
            </a:r>
            <a:endParaRPr sz="1000">
              <a:latin typeface="Times New Roman"/>
              <a:cs typeface="Times New Roman"/>
            </a:endParaRPr>
          </a:p>
          <a:p>
            <a:pPr lvl="1" marL="177165" marR="43180" indent="-127000">
              <a:lnSpc>
                <a:spcPct val="130900"/>
              </a:lnSpc>
              <a:spcBef>
                <a:spcPts val="250"/>
              </a:spcBef>
              <a:buFont typeface="Times New Roman"/>
              <a:buAutoNum type="arabicPeriod"/>
              <a:tabLst>
                <a:tab pos="255904" algn="l"/>
              </a:tabLst>
            </a:pPr>
            <a:r>
              <a:rPr dirty="0" sz="1000" spc="-5">
                <a:solidFill>
                  <a:srgbClr val="010202"/>
                </a:solidFill>
                <a:latin typeface="Times New Roman"/>
                <a:cs typeface="Times New Roman"/>
              </a:rPr>
              <a:t>Using the vapor pressure-temperature relationships for </a:t>
            </a:r>
            <a:r>
              <a:rPr dirty="0" sz="1000" spc="15">
                <a:solidFill>
                  <a:srgbClr val="010202"/>
                </a:solidFill>
                <a:latin typeface="Times New Roman"/>
                <a:cs typeface="Times New Roman"/>
              </a:rPr>
              <a:t>CaF</a:t>
            </a:r>
            <a:r>
              <a:rPr dirty="0" baseline="-33333" sz="1125" spc="22">
                <a:solidFill>
                  <a:srgbClr val="010202"/>
                </a:solidFill>
                <a:latin typeface="Times New Roman"/>
                <a:cs typeface="Times New Roman"/>
              </a:rPr>
              <a:t>2(a)</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CaF</a:t>
            </a:r>
            <a:r>
              <a:rPr dirty="0" baseline="-33333" sz="1125" spc="7">
                <a:solidFill>
                  <a:srgbClr val="010202"/>
                </a:solidFill>
                <a:latin typeface="Times New Roman"/>
                <a:cs typeface="Times New Roman"/>
              </a:rPr>
              <a:t>2(ß)</a:t>
            </a:r>
            <a:r>
              <a:rPr dirty="0" sz="1000" spc="5">
                <a:solidFill>
                  <a:srgbClr val="010202"/>
                </a:solidFill>
                <a:latin typeface="Times New Roman"/>
                <a:cs typeface="Times New Roman"/>
              </a:rPr>
              <a:t>, </a:t>
            </a:r>
            <a:r>
              <a:rPr dirty="0" sz="1000">
                <a:solidFill>
                  <a:srgbClr val="010202"/>
                </a:solidFill>
                <a:latin typeface="Times New Roman"/>
                <a:cs typeface="Times New Roman"/>
              </a:rPr>
              <a:t>and liquid  CaF</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a:t>
            </a:r>
            <a:r>
              <a:rPr dirty="0" sz="1000" spc="-5">
                <a:solidFill>
                  <a:srgbClr val="010202"/>
                </a:solidFill>
                <a:latin typeface="Times New Roman"/>
                <a:cs typeface="Times New Roman"/>
              </a:rPr>
              <a:t> </a:t>
            </a:r>
            <a:r>
              <a:rPr dirty="0" sz="1000">
                <a:solidFill>
                  <a:srgbClr val="010202"/>
                </a:solidFill>
                <a:latin typeface="Times New Roman"/>
                <a:cs typeface="Times New Roman"/>
              </a:rPr>
              <a:t>calculate:</a:t>
            </a:r>
            <a:endParaRPr sz="1000">
              <a:latin typeface="Times New Roman"/>
              <a:cs typeface="Times New Roman"/>
            </a:endParaRPr>
          </a:p>
          <a:p>
            <a:pPr lvl="2" marL="273685" indent="-158750">
              <a:lnSpc>
                <a:spcPct val="100000"/>
              </a:lnSpc>
              <a:spcBef>
                <a:spcPts val="245"/>
              </a:spcBef>
              <a:buAutoNum type="alphaLcPeriod"/>
              <a:tabLst>
                <a:tab pos="274320" algn="l"/>
              </a:tabLst>
            </a:pPr>
            <a:r>
              <a:rPr dirty="0" sz="1000" spc="-5">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temperatures</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pressures</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triple</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points</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for</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equilibria</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CaF</a:t>
            </a:r>
            <a:r>
              <a:rPr dirty="0" baseline="-33333" sz="1125" spc="30">
                <a:solidFill>
                  <a:srgbClr val="010202"/>
                </a:solidFill>
                <a:latin typeface="Times New Roman"/>
                <a:cs typeface="Times New Roman"/>
              </a:rPr>
              <a:t>2(a)</a:t>
            </a:r>
            <a:endParaRPr baseline="-33333" sz="1125">
              <a:latin typeface="Times New Roman"/>
              <a:cs typeface="Times New Roman"/>
            </a:endParaRPr>
          </a:p>
          <a:p>
            <a:pPr marL="304165">
              <a:lnSpc>
                <a:spcPct val="100000"/>
              </a:lnSpc>
              <a:spcBef>
                <a:spcPts val="434"/>
              </a:spcBef>
            </a:pPr>
            <a:r>
              <a:rPr dirty="0" sz="1000" spc="5">
                <a:solidFill>
                  <a:srgbClr val="010202"/>
                </a:solidFill>
                <a:latin typeface="Times New Roman"/>
                <a:cs typeface="Times New Roman"/>
              </a:rPr>
              <a:t>—CaF</a:t>
            </a:r>
            <a:r>
              <a:rPr dirty="0" baseline="-33333" sz="1125" spc="7">
                <a:solidFill>
                  <a:srgbClr val="010202"/>
                </a:solidFill>
                <a:latin typeface="Times New Roman"/>
                <a:cs typeface="Times New Roman"/>
              </a:rPr>
              <a:t>2(ß)</a:t>
            </a:r>
            <a:r>
              <a:rPr dirty="0" sz="1000" spc="5">
                <a:solidFill>
                  <a:srgbClr val="010202"/>
                </a:solidFill>
                <a:latin typeface="Times New Roman"/>
                <a:cs typeface="Times New Roman"/>
              </a:rPr>
              <a:t>—CaF</a:t>
            </a:r>
            <a:r>
              <a:rPr dirty="0" baseline="-33333" sz="1125" spc="7">
                <a:solidFill>
                  <a:srgbClr val="010202"/>
                </a:solidFill>
                <a:latin typeface="Times New Roman"/>
                <a:cs typeface="Times New Roman"/>
              </a:rPr>
              <a:t>2</a:t>
            </a:r>
            <a:r>
              <a:rPr dirty="0" baseline="-33333" sz="1125" spc="7" i="1">
                <a:solidFill>
                  <a:srgbClr val="010202"/>
                </a:solidFill>
                <a:latin typeface="Times New Roman"/>
                <a:cs typeface="Times New Roman"/>
              </a:rPr>
              <a:t>(v) </a:t>
            </a:r>
            <a:r>
              <a:rPr dirty="0" sz="1000">
                <a:solidFill>
                  <a:srgbClr val="010202"/>
                </a:solidFill>
                <a:latin typeface="Times New Roman"/>
                <a:cs typeface="Times New Roman"/>
              </a:rPr>
              <a:t>and</a:t>
            </a:r>
            <a:r>
              <a:rPr dirty="0" sz="1000" spc="55">
                <a:solidFill>
                  <a:srgbClr val="010202"/>
                </a:solidFill>
                <a:latin typeface="Times New Roman"/>
                <a:cs typeface="Times New Roman"/>
              </a:rPr>
              <a:t> </a:t>
            </a:r>
            <a:r>
              <a:rPr dirty="0" sz="1000">
                <a:solidFill>
                  <a:srgbClr val="010202"/>
                </a:solidFill>
                <a:latin typeface="Times New Roman"/>
                <a:cs typeface="Times New Roman"/>
              </a:rPr>
              <a:t>CaF</a:t>
            </a:r>
            <a:r>
              <a:rPr dirty="0" baseline="-33333" sz="1125">
                <a:solidFill>
                  <a:srgbClr val="010202"/>
                </a:solidFill>
                <a:latin typeface="Times New Roman"/>
                <a:cs typeface="Times New Roman"/>
              </a:rPr>
              <a:t>2(ß)</a:t>
            </a:r>
            <a:r>
              <a:rPr dirty="0" sz="1000">
                <a:solidFill>
                  <a:srgbClr val="010202"/>
                </a:solidFill>
                <a:latin typeface="Times New Roman"/>
                <a:cs typeface="Times New Roman"/>
              </a:rPr>
              <a:t>—CaF</a:t>
            </a:r>
            <a:r>
              <a:rPr dirty="0" baseline="-33333" sz="1125">
                <a:solidFill>
                  <a:srgbClr val="010202"/>
                </a:solidFill>
                <a:latin typeface="Times New Roman"/>
                <a:cs typeface="Times New Roman"/>
              </a:rPr>
              <a:t>2</a:t>
            </a:r>
            <a:r>
              <a:rPr dirty="0" baseline="-33333" sz="1125" i="1">
                <a:solidFill>
                  <a:srgbClr val="010202"/>
                </a:solidFill>
                <a:latin typeface="Times New Roman"/>
                <a:cs typeface="Times New Roman"/>
              </a:rPr>
              <a:t>(l)</a:t>
            </a:r>
            <a:r>
              <a:rPr dirty="0" sz="1000">
                <a:solidFill>
                  <a:srgbClr val="010202"/>
                </a:solidFill>
                <a:latin typeface="Times New Roman"/>
                <a:cs typeface="Times New Roman"/>
              </a:rPr>
              <a:t>—CaF</a:t>
            </a:r>
            <a:r>
              <a:rPr dirty="0" baseline="-33333" sz="1125">
                <a:solidFill>
                  <a:srgbClr val="010202"/>
                </a:solidFill>
                <a:latin typeface="Times New Roman"/>
                <a:cs typeface="Times New Roman"/>
              </a:rPr>
              <a:t>2</a:t>
            </a:r>
            <a:r>
              <a:rPr dirty="0" baseline="-33333" sz="1125" i="1">
                <a:solidFill>
                  <a:srgbClr val="010202"/>
                </a:solidFill>
                <a:latin typeface="Times New Roman"/>
                <a:cs typeface="Times New Roman"/>
              </a:rPr>
              <a:t>(v)</a:t>
            </a:r>
            <a:endParaRPr baseline="-33333" sz="1125">
              <a:latin typeface="Times New Roman"/>
              <a:cs typeface="Times New Roman"/>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256982" y="2621597"/>
            <a:ext cx="2543175" cy="304800"/>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1252219" y="3350577"/>
            <a:ext cx="2552700" cy="304800"/>
          </a:xfrm>
          <a:prstGeom prst="rect">
            <a:avLst/>
          </a:prstGeom>
          <a:blipFill>
            <a:blip r:embed="rId3" cstate="print"/>
            <a:stretch>
              <a:fillRect/>
            </a:stretch>
          </a:blipFill>
        </p:spPr>
        <p:txBody>
          <a:bodyPr wrap="square" lIns="0" tIns="0" rIns="0" bIns="0" rtlCol="0"/>
          <a:lstStyle/>
          <a:p/>
        </p:txBody>
      </p:sp>
      <p:sp>
        <p:nvSpPr>
          <p:cNvPr id="4" name="object 4"/>
          <p:cNvSpPr txBox="1"/>
          <p:nvPr/>
        </p:nvSpPr>
        <p:spPr>
          <a:xfrm>
            <a:off x="368300" y="403225"/>
            <a:ext cx="4738370" cy="4243705"/>
          </a:xfrm>
          <a:prstGeom prst="rect">
            <a:avLst/>
          </a:prstGeom>
        </p:spPr>
        <p:txBody>
          <a:bodyPr wrap="square" lIns="0" tIns="12700" rIns="0" bIns="0" rtlCol="0" vert="horz">
            <a:spAutoFit/>
          </a:bodyPr>
          <a:lstStyle/>
          <a:p>
            <a:pPr algn="just" marL="88900">
              <a:lnSpc>
                <a:spcPct val="100000"/>
              </a:lnSpc>
              <a:spcBef>
                <a:spcPts val="100"/>
              </a:spcBef>
            </a:pPr>
            <a:r>
              <a:rPr dirty="0" sz="1000">
                <a:solidFill>
                  <a:srgbClr val="231F20"/>
                </a:solidFill>
                <a:latin typeface="Times New Roman"/>
                <a:cs typeface="Times New Roman"/>
              </a:rPr>
              <a:t>204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319405" indent="-127000">
              <a:lnSpc>
                <a:spcPct val="100000"/>
              </a:lnSpc>
              <a:spcBef>
                <a:spcPts val="765"/>
              </a:spcBef>
              <a:buAutoNum type="alphaLcPeriod" startAt="2"/>
              <a:tabLst>
                <a:tab pos="320040" algn="l"/>
              </a:tabLst>
            </a:pPr>
            <a:r>
              <a:rPr dirty="0" sz="1000" spc="-5">
                <a:solidFill>
                  <a:srgbClr val="010202"/>
                </a:solidFill>
                <a:latin typeface="Times New Roman"/>
                <a:cs typeface="Times New Roman"/>
              </a:rPr>
              <a:t>The normal boiling temperature of</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CaF</a:t>
            </a:r>
            <a:r>
              <a:rPr dirty="0" baseline="-33333" sz="1125" spc="-7">
                <a:solidFill>
                  <a:srgbClr val="010202"/>
                </a:solidFill>
                <a:latin typeface="Times New Roman"/>
                <a:cs typeface="Times New Roman"/>
              </a:rPr>
              <a:t>2</a:t>
            </a:r>
            <a:endParaRPr baseline="-33333" sz="1125">
              <a:latin typeface="Times New Roman"/>
              <a:cs typeface="Times New Roman"/>
            </a:endParaRPr>
          </a:p>
          <a:p>
            <a:pPr marL="312420" indent="-120014">
              <a:lnSpc>
                <a:spcPct val="100000"/>
              </a:lnSpc>
              <a:spcBef>
                <a:spcPts val="370"/>
              </a:spcBef>
              <a:buAutoNum type="alphaLcPeriod" startAt="2"/>
              <a:tabLst>
                <a:tab pos="313055" algn="l"/>
              </a:tabLst>
            </a:pPr>
            <a:r>
              <a:rPr dirty="0" sz="1000" spc="-5">
                <a:solidFill>
                  <a:srgbClr val="010202"/>
                </a:solidFill>
                <a:latin typeface="Times New Roman"/>
                <a:cs typeface="Times New Roman"/>
              </a:rPr>
              <a:t>The molar latent heat of the transformation </a:t>
            </a:r>
            <a:r>
              <a:rPr dirty="0" sz="1000" spc="20">
                <a:solidFill>
                  <a:srgbClr val="010202"/>
                </a:solidFill>
                <a:latin typeface="Times New Roman"/>
                <a:cs typeface="Times New Roman"/>
              </a:rPr>
              <a:t>CaF</a:t>
            </a:r>
            <a:r>
              <a:rPr dirty="0" baseline="-33333" sz="1125" spc="30">
                <a:solidFill>
                  <a:srgbClr val="010202"/>
                </a:solidFill>
                <a:latin typeface="Times New Roman"/>
                <a:cs typeface="Times New Roman"/>
              </a:rPr>
              <a:t>2(a) </a:t>
            </a:r>
            <a:r>
              <a:rPr dirty="0" sz="1000" spc="-5">
                <a:solidFill>
                  <a:srgbClr val="010202"/>
                </a:solidFill>
                <a:latin typeface="Times New Roman"/>
                <a:cs typeface="Times New Roman"/>
              </a:rPr>
              <a:t>→</a:t>
            </a:r>
            <a:r>
              <a:rPr dirty="0" sz="1000" spc="25">
                <a:solidFill>
                  <a:srgbClr val="010202"/>
                </a:solidFill>
                <a:latin typeface="Times New Roman"/>
                <a:cs typeface="Times New Roman"/>
              </a:rPr>
              <a:t> </a:t>
            </a:r>
            <a:r>
              <a:rPr dirty="0" sz="1000" spc="10">
                <a:solidFill>
                  <a:srgbClr val="010202"/>
                </a:solidFill>
                <a:latin typeface="Times New Roman"/>
                <a:cs typeface="Times New Roman"/>
              </a:rPr>
              <a:t>CaF</a:t>
            </a:r>
            <a:r>
              <a:rPr dirty="0" baseline="-33333" sz="1125" spc="15">
                <a:solidFill>
                  <a:srgbClr val="010202"/>
                </a:solidFill>
                <a:latin typeface="Times New Roman"/>
                <a:cs typeface="Times New Roman"/>
              </a:rPr>
              <a:t>2(ß)</a:t>
            </a:r>
            <a:endParaRPr baseline="-33333" sz="1125">
              <a:latin typeface="Times New Roman"/>
              <a:cs typeface="Times New Roman"/>
            </a:endParaRPr>
          </a:p>
          <a:p>
            <a:pPr marL="319405" indent="-127000">
              <a:lnSpc>
                <a:spcPct val="100000"/>
              </a:lnSpc>
              <a:spcBef>
                <a:spcPts val="370"/>
              </a:spcBef>
              <a:buAutoNum type="alphaLcPeriod" startAt="2"/>
              <a:tabLst>
                <a:tab pos="320040" algn="l"/>
              </a:tabLst>
            </a:pPr>
            <a:r>
              <a:rPr dirty="0" sz="1000" spc="-5">
                <a:solidFill>
                  <a:srgbClr val="010202"/>
                </a:solidFill>
                <a:latin typeface="Times New Roman"/>
                <a:cs typeface="Times New Roman"/>
              </a:rPr>
              <a:t>The molar latent heat of melting of</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CaF</a:t>
            </a:r>
            <a:r>
              <a:rPr dirty="0" baseline="-33333" sz="1125" spc="7">
                <a:solidFill>
                  <a:srgbClr val="010202"/>
                </a:solidFill>
                <a:latin typeface="Times New Roman"/>
                <a:cs typeface="Times New Roman"/>
              </a:rPr>
              <a:t>2(ß)</a:t>
            </a:r>
            <a:endParaRPr baseline="-33333" sz="1125">
              <a:latin typeface="Times New Roman"/>
              <a:cs typeface="Times New Roman"/>
            </a:endParaRPr>
          </a:p>
          <a:p>
            <a:pPr algn="just" lvl="1" marL="292100" indent="-190500">
              <a:lnSpc>
                <a:spcPct val="100000"/>
              </a:lnSpc>
              <a:spcBef>
                <a:spcPts val="1200"/>
              </a:spcBef>
              <a:buFont typeface="Times New Roman"/>
              <a:buAutoNum type="arabicPeriod" startAt="2"/>
              <a:tabLst>
                <a:tab pos="292100" algn="l"/>
              </a:tabLst>
            </a:pPr>
            <a:r>
              <a:rPr dirty="0" sz="1000" spc="-5">
                <a:solidFill>
                  <a:srgbClr val="010202"/>
                </a:solidFill>
                <a:latin typeface="Times New Roman"/>
                <a:cs typeface="Times New Roman"/>
              </a:rPr>
              <a:t>Calculate the approximate pressure required to distill mercury at</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100°C.</a:t>
            </a:r>
            <a:endParaRPr sz="1000">
              <a:latin typeface="Times New Roman"/>
              <a:cs typeface="Times New Roman"/>
            </a:endParaRPr>
          </a:p>
          <a:p>
            <a:pPr algn="just" lvl="1" marL="227965" marR="81280" indent="-127000">
              <a:lnSpc>
                <a:spcPct val="130900"/>
              </a:lnSpc>
              <a:buFont typeface="Times New Roman"/>
              <a:buAutoNum type="arabicPeriod" startAt="2"/>
              <a:tabLst>
                <a:tab pos="292100" algn="l"/>
              </a:tabLst>
            </a:pPr>
            <a:r>
              <a:rPr dirty="0" sz="1000">
                <a:solidFill>
                  <a:srgbClr val="010202"/>
                </a:solidFill>
                <a:latin typeface="Times New Roman"/>
                <a:cs typeface="Times New Roman"/>
              </a:rPr>
              <a:t>One mole of SiCl</a:t>
            </a:r>
            <a:r>
              <a:rPr dirty="0" baseline="-33333" sz="1125">
                <a:solidFill>
                  <a:srgbClr val="010202"/>
                </a:solidFill>
                <a:latin typeface="Times New Roman"/>
                <a:cs typeface="Times New Roman"/>
              </a:rPr>
              <a:t>4 </a:t>
            </a:r>
            <a:r>
              <a:rPr dirty="0" sz="1000">
                <a:solidFill>
                  <a:srgbClr val="010202"/>
                </a:solidFill>
                <a:latin typeface="Times New Roman"/>
                <a:cs typeface="Times New Roman"/>
              </a:rPr>
              <a:t>vapor is contained at 1 atm pressure and 350 </a:t>
            </a:r>
            <a:r>
              <a:rPr dirty="0" sz="1000" spc="-5">
                <a:solidFill>
                  <a:srgbClr val="010202"/>
                </a:solidFill>
                <a:latin typeface="Times New Roman"/>
                <a:cs typeface="Times New Roman"/>
              </a:rPr>
              <a:t>K </a:t>
            </a:r>
            <a:r>
              <a:rPr dirty="0" sz="1000">
                <a:solidFill>
                  <a:srgbClr val="010202"/>
                </a:solidFill>
                <a:latin typeface="Times New Roman"/>
                <a:cs typeface="Times New Roman"/>
              </a:rPr>
              <a:t>in a rigid</a:t>
            </a:r>
            <a:r>
              <a:rPr dirty="0" sz="1000" spc="-20">
                <a:solidFill>
                  <a:srgbClr val="010202"/>
                </a:solidFill>
                <a:latin typeface="Times New Roman"/>
                <a:cs typeface="Times New Roman"/>
              </a:rPr>
              <a:t> </a:t>
            </a:r>
            <a:r>
              <a:rPr dirty="0" sz="1000">
                <a:solidFill>
                  <a:srgbClr val="010202"/>
                </a:solidFill>
                <a:latin typeface="Times New Roman"/>
                <a:cs typeface="Times New Roman"/>
              </a:rPr>
              <a:t>container  of fixed volume. The temperature of the container and its contents is cooled to 280 </a:t>
            </a:r>
            <a:r>
              <a:rPr dirty="0" sz="1000" spc="-5">
                <a:solidFill>
                  <a:srgbClr val="010202"/>
                </a:solidFill>
                <a:latin typeface="Times New Roman"/>
                <a:cs typeface="Times New Roman"/>
              </a:rPr>
              <a:t>K.  </a:t>
            </a:r>
            <a:r>
              <a:rPr dirty="0" sz="1000">
                <a:solidFill>
                  <a:srgbClr val="010202"/>
                </a:solidFill>
                <a:latin typeface="Times New Roman"/>
                <a:cs typeface="Times New Roman"/>
              </a:rPr>
              <a:t>At what temperature does condensation of the SiCl</a:t>
            </a:r>
            <a:r>
              <a:rPr dirty="0" baseline="-33333" sz="1125">
                <a:solidFill>
                  <a:srgbClr val="010202"/>
                </a:solidFill>
                <a:latin typeface="Times New Roman"/>
                <a:cs typeface="Times New Roman"/>
              </a:rPr>
              <a:t>4 </a:t>
            </a:r>
            <a:r>
              <a:rPr dirty="0" sz="1000">
                <a:solidFill>
                  <a:srgbClr val="010202"/>
                </a:solidFill>
                <a:latin typeface="Times New Roman"/>
                <a:cs typeface="Times New Roman"/>
              </a:rPr>
              <a:t>vapor begin, and what fraction </a:t>
            </a:r>
            <a:r>
              <a:rPr dirty="0" sz="1000" spc="-5">
                <a:solidFill>
                  <a:srgbClr val="010202"/>
                </a:solidFill>
                <a:latin typeface="Times New Roman"/>
                <a:cs typeface="Times New Roman"/>
              </a:rPr>
              <a:t>of  </a:t>
            </a:r>
            <a:r>
              <a:rPr dirty="0" sz="1000">
                <a:solidFill>
                  <a:srgbClr val="010202"/>
                </a:solidFill>
                <a:latin typeface="Times New Roman"/>
                <a:cs typeface="Times New Roman"/>
              </a:rPr>
              <a:t>the vapor has condensed when the temperature is 280</a:t>
            </a:r>
            <a:r>
              <a:rPr dirty="0" sz="1000" spc="-20">
                <a:solidFill>
                  <a:srgbClr val="010202"/>
                </a:solidFill>
                <a:latin typeface="Times New Roman"/>
                <a:cs typeface="Times New Roman"/>
              </a:rPr>
              <a:t> </a:t>
            </a:r>
            <a:r>
              <a:rPr dirty="0" sz="1000">
                <a:solidFill>
                  <a:srgbClr val="010202"/>
                </a:solidFill>
                <a:latin typeface="Times New Roman"/>
                <a:cs typeface="Times New Roman"/>
              </a:rPr>
              <a:t>K?</a:t>
            </a:r>
            <a:endParaRPr sz="1000">
              <a:latin typeface="Times New Roman"/>
              <a:cs typeface="Times New Roman"/>
            </a:endParaRPr>
          </a:p>
          <a:p>
            <a:pPr algn="just" lvl="1" marL="291465" indent="-191135">
              <a:lnSpc>
                <a:spcPct val="100000"/>
              </a:lnSpc>
              <a:buFont typeface="Times New Roman"/>
              <a:buAutoNum type="arabicPeriod" startAt="2"/>
              <a:tabLst>
                <a:tab pos="292100" algn="l"/>
              </a:tabLst>
            </a:pPr>
            <a:r>
              <a:rPr dirty="0" sz="1000" spc="-5">
                <a:solidFill>
                  <a:srgbClr val="010202"/>
                </a:solidFill>
                <a:latin typeface="Times New Roman"/>
                <a:cs typeface="Times New Roman"/>
              </a:rPr>
              <a:t>The vapor pressures of zinc have been written</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a:p>
            <a:pPr lvl="1">
              <a:lnSpc>
                <a:spcPct val="100000"/>
              </a:lnSpc>
              <a:spcBef>
                <a:spcPts val="30"/>
              </a:spcBef>
              <a:buClr>
                <a:srgbClr val="010202"/>
              </a:buClr>
              <a:buFont typeface="Times New Roman"/>
              <a:buAutoNum type="arabicPeriod" startAt="2"/>
            </a:pPr>
            <a:endParaRPr sz="950">
              <a:latin typeface="Times New Roman"/>
              <a:cs typeface="Times New Roman"/>
            </a:endParaRPr>
          </a:p>
          <a:p>
            <a:pPr marL="4361180">
              <a:lnSpc>
                <a:spcPct val="100000"/>
              </a:lnSpc>
            </a:pPr>
            <a:r>
              <a:rPr dirty="0" sz="1200">
                <a:solidFill>
                  <a:srgbClr val="010202"/>
                </a:solidFill>
                <a:latin typeface="Times New Roman"/>
                <a:cs typeface="Times New Roman"/>
              </a:rPr>
              <a:t>(i)</a:t>
            </a:r>
            <a:endParaRPr sz="1200">
              <a:latin typeface="Times New Roman"/>
              <a:cs typeface="Times New Roman"/>
            </a:endParaRPr>
          </a:p>
          <a:p>
            <a:pPr>
              <a:lnSpc>
                <a:spcPct val="100000"/>
              </a:lnSpc>
            </a:pPr>
            <a:endParaRPr sz="1200">
              <a:latin typeface="Times New Roman"/>
              <a:cs typeface="Times New Roman"/>
            </a:endParaRPr>
          </a:p>
          <a:p>
            <a:pPr marL="328930">
              <a:lnSpc>
                <a:spcPct val="100000"/>
              </a:lnSpc>
              <a:spcBef>
                <a:spcPts val="900"/>
              </a:spcBef>
            </a:pPr>
            <a:r>
              <a:rPr dirty="0" sz="1000">
                <a:solidFill>
                  <a:srgbClr val="010202"/>
                </a:solidFill>
                <a:latin typeface="Times New Roman"/>
                <a:cs typeface="Times New Roman"/>
              </a:rPr>
              <a:t>and</a:t>
            </a:r>
            <a:endParaRPr sz="1000">
              <a:latin typeface="Times New Roman"/>
              <a:cs typeface="Times New Roman"/>
            </a:endParaRPr>
          </a:p>
          <a:p>
            <a:pPr>
              <a:lnSpc>
                <a:spcPct val="100000"/>
              </a:lnSpc>
              <a:spcBef>
                <a:spcPts val="55"/>
              </a:spcBef>
            </a:pPr>
            <a:endParaRPr sz="1100">
              <a:latin typeface="Times New Roman"/>
              <a:cs typeface="Times New Roman"/>
            </a:endParaRPr>
          </a:p>
          <a:p>
            <a:pPr marL="4340225">
              <a:lnSpc>
                <a:spcPct val="100000"/>
              </a:lnSpc>
            </a:pPr>
            <a:r>
              <a:rPr dirty="0" sz="1200">
                <a:solidFill>
                  <a:srgbClr val="010202"/>
                </a:solidFill>
                <a:latin typeface="Times New Roman"/>
                <a:cs typeface="Times New Roman"/>
              </a:rPr>
              <a:t>(ii)</a:t>
            </a:r>
            <a:endParaRPr sz="1200">
              <a:latin typeface="Times New Roman"/>
              <a:cs typeface="Times New Roman"/>
            </a:endParaRPr>
          </a:p>
          <a:p>
            <a:pPr>
              <a:lnSpc>
                <a:spcPct val="100000"/>
              </a:lnSpc>
              <a:spcBef>
                <a:spcPts val="25"/>
              </a:spcBef>
            </a:pPr>
            <a:endParaRPr sz="1350">
              <a:latin typeface="Times New Roman"/>
              <a:cs typeface="Times New Roman"/>
            </a:endParaRPr>
          </a:p>
          <a:p>
            <a:pPr marL="328930">
              <a:lnSpc>
                <a:spcPct val="100000"/>
              </a:lnSpc>
            </a:pPr>
            <a:r>
              <a:rPr dirty="0" sz="1000" spc="-5">
                <a:solidFill>
                  <a:srgbClr val="010202"/>
                </a:solidFill>
                <a:latin typeface="Times New Roman"/>
                <a:cs typeface="Times New Roman"/>
              </a:rPr>
              <a:t>Which of the two equations is for solid</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zinc?</a:t>
            </a:r>
            <a:endParaRPr sz="1000">
              <a:latin typeface="Times New Roman"/>
              <a:cs typeface="Times New Roman"/>
            </a:endParaRPr>
          </a:p>
          <a:p>
            <a:pPr lvl="1" marL="292100" indent="-191135">
              <a:lnSpc>
                <a:spcPct val="100000"/>
              </a:lnSpc>
              <a:buFont typeface="Times New Roman"/>
              <a:buAutoNum type="arabicPeriod" startAt="5"/>
              <a:tabLst>
                <a:tab pos="292735" algn="l"/>
              </a:tabLst>
            </a:pPr>
            <a:r>
              <a:rPr dirty="0" sz="1000">
                <a:solidFill>
                  <a:srgbClr val="010202"/>
                </a:solidFill>
                <a:latin typeface="Times New Roman"/>
                <a:cs typeface="Times New Roman"/>
              </a:rPr>
              <a:t>At the normal boiling temperature of iron, </a:t>
            </a:r>
            <a:r>
              <a:rPr dirty="0" sz="1000" spc="-5" i="1">
                <a:solidFill>
                  <a:srgbClr val="010202"/>
                </a:solidFill>
                <a:latin typeface="Times New Roman"/>
                <a:cs typeface="Times New Roman"/>
              </a:rPr>
              <a:t>T</a:t>
            </a:r>
            <a:r>
              <a:rPr dirty="0" baseline="-33333" sz="1125" spc="-7" i="1">
                <a:solidFill>
                  <a:srgbClr val="010202"/>
                </a:solidFill>
                <a:latin typeface="Times New Roman"/>
                <a:cs typeface="Times New Roman"/>
              </a:rPr>
              <a:t>b</a:t>
            </a:r>
            <a:r>
              <a:rPr dirty="0" sz="1000" spc="-5">
                <a:solidFill>
                  <a:srgbClr val="010202"/>
                </a:solidFill>
                <a:latin typeface="Times New Roman"/>
                <a:cs typeface="Times New Roman"/>
              </a:rPr>
              <a:t>=3330 K, </a:t>
            </a:r>
            <a:r>
              <a:rPr dirty="0" sz="1000">
                <a:solidFill>
                  <a:srgbClr val="010202"/>
                </a:solidFill>
                <a:latin typeface="Times New Roman"/>
                <a:cs typeface="Times New Roman"/>
              </a:rPr>
              <a:t>the rate of change of the</a:t>
            </a:r>
            <a:r>
              <a:rPr dirty="0" sz="1000" spc="-50">
                <a:solidFill>
                  <a:srgbClr val="010202"/>
                </a:solidFill>
                <a:latin typeface="Times New Roman"/>
                <a:cs typeface="Times New Roman"/>
              </a:rPr>
              <a:t> </a:t>
            </a:r>
            <a:r>
              <a:rPr dirty="0" sz="1000">
                <a:solidFill>
                  <a:srgbClr val="010202"/>
                </a:solidFill>
                <a:latin typeface="Times New Roman"/>
                <a:cs typeface="Times New Roman"/>
              </a:rPr>
              <a:t>vapor</a:t>
            </a:r>
            <a:endParaRPr sz="1000">
              <a:latin typeface="Times New Roman"/>
              <a:cs typeface="Times New Roman"/>
            </a:endParaRPr>
          </a:p>
          <a:p>
            <a:pPr marL="227965" marR="81915">
              <a:lnSpc>
                <a:spcPct val="100000"/>
              </a:lnSpc>
              <a:spcBef>
                <a:spcPts val="645"/>
              </a:spcBef>
            </a:pPr>
            <a:r>
              <a:rPr dirty="0" sz="1000">
                <a:solidFill>
                  <a:srgbClr val="010202"/>
                </a:solidFill>
                <a:latin typeface="Times New Roman"/>
                <a:cs typeface="Times New Roman"/>
              </a:rPr>
              <a:t>pressure of liquid iron with temperature is </a:t>
            </a:r>
            <a:r>
              <a:rPr dirty="0" sz="1000" spc="5">
                <a:solidFill>
                  <a:srgbClr val="010202"/>
                </a:solidFill>
                <a:latin typeface="Times New Roman"/>
                <a:cs typeface="Times New Roman"/>
              </a:rPr>
              <a:t>3.72×10</a:t>
            </a:r>
            <a:r>
              <a:rPr dirty="0" baseline="33333" sz="1125" spc="7">
                <a:solidFill>
                  <a:srgbClr val="010202"/>
                </a:solidFill>
                <a:latin typeface="Times New Roman"/>
                <a:cs typeface="Times New Roman"/>
              </a:rPr>
              <a:t>–3 </a:t>
            </a:r>
            <a:r>
              <a:rPr dirty="0" sz="1000">
                <a:solidFill>
                  <a:srgbClr val="010202"/>
                </a:solidFill>
                <a:latin typeface="Times New Roman"/>
                <a:cs typeface="Times New Roman"/>
              </a:rPr>
              <a:t>atm/K. Calculate the molar latent  </a:t>
            </a:r>
            <a:r>
              <a:rPr dirty="0" sz="1000" spc="-5">
                <a:solidFill>
                  <a:srgbClr val="010202"/>
                </a:solidFill>
                <a:latin typeface="Times New Roman"/>
                <a:cs typeface="Times New Roman"/>
              </a:rPr>
              <a:t>heat of boiling of iron at 3330</a:t>
            </a:r>
            <a:r>
              <a:rPr dirty="0" sz="1000" spc="-10">
                <a:solidFill>
                  <a:srgbClr val="010202"/>
                </a:solidFill>
                <a:latin typeface="Times New Roman"/>
                <a:cs typeface="Times New Roman"/>
              </a:rPr>
              <a:t> K.</a:t>
            </a:r>
            <a:endParaRPr sz="1000">
              <a:latin typeface="Times New Roman"/>
              <a:cs typeface="Times New Roman"/>
            </a:endParaRPr>
          </a:p>
          <a:p>
            <a:pPr lvl="1" marL="292100" indent="-191135">
              <a:lnSpc>
                <a:spcPct val="100000"/>
              </a:lnSpc>
              <a:buFont typeface="Times New Roman"/>
              <a:buAutoNum type="arabicPeriod" startAt="6"/>
              <a:tabLst>
                <a:tab pos="292100" algn="l"/>
              </a:tabLst>
            </a:pPr>
            <a:r>
              <a:rPr dirty="0" sz="1000">
                <a:solidFill>
                  <a:srgbClr val="010202"/>
                </a:solidFill>
                <a:latin typeface="Times New Roman"/>
                <a:cs typeface="Times New Roman"/>
              </a:rPr>
              <a:t>Below the triple point (–56.2°C) </a:t>
            </a:r>
            <a:r>
              <a:rPr dirty="0" sz="1000" spc="-5">
                <a:solidFill>
                  <a:srgbClr val="010202"/>
                </a:solidFill>
                <a:latin typeface="Times New Roman"/>
                <a:cs typeface="Times New Roman"/>
              </a:rPr>
              <a:t>the vapor pressure of solid </a:t>
            </a:r>
            <a:r>
              <a:rPr dirty="0" sz="1000">
                <a:solidFill>
                  <a:srgbClr val="010202"/>
                </a:solidFill>
                <a:latin typeface="Times New Roman"/>
                <a:cs typeface="Times New Roman"/>
              </a:rPr>
              <a:t>CO</a:t>
            </a:r>
            <a:r>
              <a:rPr dirty="0" baseline="-33333" sz="1125">
                <a:solidFill>
                  <a:srgbClr val="010202"/>
                </a:solidFill>
                <a:latin typeface="Times New Roman"/>
                <a:cs typeface="Times New Roman"/>
              </a:rPr>
              <a:t>2 </a:t>
            </a:r>
            <a:r>
              <a:rPr dirty="0" sz="1000">
                <a:solidFill>
                  <a:srgbClr val="010202"/>
                </a:solidFill>
                <a:latin typeface="Times New Roman"/>
                <a:cs typeface="Times New Roman"/>
              </a:rPr>
              <a:t>is given</a:t>
            </a:r>
            <a:r>
              <a:rPr dirty="0" sz="1000" spc="-150">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
        <p:nvSpPr>
          <p:cNvPr id="5" name="object 5"/>
          <p:cNvSpPr/>
          <p:nvPr/>
        </p:nvSpPr>
        <p:spPr>
          <a:xfrm>
            <a:off x="1714182" y="4805197"/>
            <a:ext cx="1628775" cy="304800"/>
          </a:xfrm>
          <a:prstGeom prst="rect">
            <a:avLst/>
          </a:prstGeom>
          <a:blipFill>
            <a:blip r:embed="rId4" cstate="print"/>
            <a:stretch>
              <a:fillRect/>
            </a:stretch>
          </a:blipFill>
        </p:spPr>
        <p:txBody>
          <a:bodyPr wrap="square" lIns="0" tIns="0" rIns="0" bIns="0" rtlCol="0"/>
          <a:lstStyle/>
          <a:p/>
        </p:txBody>
      </p:sp>
      <p:sp>
        <p:nvSpPr>
          <p:cNvPr id="6" name="object 6"/>
          <p:cNvSpPr txBox="1"/>
          <p:nvPr/>
        </p:nvSpPr>
        <p:spPr>
          <a:xfrm>
            <a:off x="431800" y="5141633"/>
            <a:ext cx="4655820" cy="2540000"/>
          </a:xfrm>
          <a:prstGeom prst="rect">
            <a:avLst/>
          </a:prstGeom>
        </p:spPr>
        <p:txBody>
          <a:bodyPr wrap="square" lIns="0" tIns="12700" rIns="0" bIns="0" rtlCol="0" vert="horz">
            <a:spAutoFit/>
          </a:bodyPr>
          <a:lstStyle/>
          <a:p>
            <a:pPr marL="265430" marR="60960">
              <a:lnSpc>
                <a:spcPct val="130900"/>
              </a:lnSpc>
              <a:spcBef>
                <a:spcPts val="100"/>
              </a:spcBef>
            </a:pPr>
            <a:r>
              <a:rPr dirty="0" sz="1000">
                <a:solidFill>
                  <a:srgbClr val="010202"/>
                </a:solidFill>
                <a:latin typeface="Times New Roman"/>
                <a:cs typeface="Times New Roman"/>
              </a:rPr>
              <a:t>The molar latent heat of melting of CO</a:t>
            </a:r>
            <a:r>
              <a:rPr dirty="0" baseline="-33333" sz="1125">
                <a:solidFill>
                  <a:srgbClr val="010202"/>
                </a:solidFill>
                <a:latin typeface="Times New Roman"/>
                <a:cs typeface="Times New Roman"/>
              </a:rPr>
              <a:t>2 </a:t>
            </a:r>
            <a:r>
              <a:rPr dirty="0" sz="1000">
                <a:solidFill>
                  <a:srgbClr val="010202"/>
                </a:solidFill>
                <a:latin typeface="Times New Roman"/>
                <a:cs typeface="Times New Roman"/>
              </a:rPr>
              <a:t>is 8330 joules. Calculate the vapor pressure  exerted by liquid CO</a:t>
            </a:r>
            <a:r>
              <a:rPr dirty="0" baseline="-33333" sz="1125">
                <a:solidFill>
                  <a:srgbClr val="010202"/>
                </a:solidFill>
                <a:latin typeface="Times New Roman"/>
                <a:cs typeface="Times New Roman"/>
              </a:rPr>
              <a:t>2 </a:t>
            </a:r>
            <a:r>
              <a:rPr dirty="0" sz="1000">
                <a:solidFill>
                  <a:srgbClr val="010202"/>
                </a:solidFill>
                <a:latin typeface="Times New Roman"/>
                <a:cs typeface="Times New Roman"/>
              </a:rPr>
              <a:t>at 25 °C and explain why solid CO</a:t>
            </a:r>
            <a:r>
              <a:rPr dirty="0" baseline="-33333" sz="1125">
                <a:solidFill>
                  <a:srgbClr val="010202"/>
                </a:solidFill>
                <a:latin typeface="Times New Roman"/>
                <a:cs typeface="Times New Roman"/>
              </a:rPr>
              <a:t>2 </a:t>
            </a:r>
            <a:r>
              <a:rPr dirty="0" sz="1000" spc="-5">
                <a:solidFill>
                  <a:srgbClr val="010202"/>
                </a:solidFill>
                <a:latin typeface="Times New Roman"/>
                <a:cs typeface="Times New Roman"/>
              </a:rPr>
              <a:t>is referred to as “dry</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ice.”</a:t>
            </a:r>
            <a:endParaRPr sz="1000">
              <a:latin typeface="Times New Roman"/>
              <a:cs typeface="Times New Roman"/>
            </a:endParaRPr>
          </a:p>
          <a:p>
            <a:pPr lvl="1" marL="165100" indent="-127000">
              <a:lnSpc>
                <a:spcPct val="100000"/>
              </a:lnSpc>
              <a:spcBef>
                <a:spcPts val="370"/>
              </a:spcBef>
              <a:buFont typeface="Times New Roman"/>
              <a:buAutoNum type="arabicPeriod" startAt="7"/>
              <a:tabLst>
                <a:tab pos="230504" algn="l"/>
              </a:tabLst>
            </a:pPr>
            <a:r>
              <a:rPr dirty="0" sz="1000">
                <a:solidFill>
                  <a:srgbClr val="010202"/>
                </a:solidFill>
                <a:latin typeface="Times New Roman"/>
                <a:cs typeface="Times New Roman"/>
              </a:rPr>
              <a:t>The molar volumes of solid and liquid lead at the normal melting temperature of</a:t>
            </a:r>
            <a:r>
              <a:rPr dirty="0" sz="1000" spc="50">
                <a:solidFill>
                  <a:srgbClr val="010202"/>
                </a:solidFill>
                <a:latin typeface="Times New Roman"/>
                <a:cs typeface="Times New Roman"/>
              </a:rPr>
              <a:t> </a:t>
            </a:r>
            <a:r>
              <a:rPr dirty="0" sz="1000">
                <a:solidFill>
                  <a:srgbClr val="010202"/>
                </a:solidFill>
                <a:latin typeface="Times New Roman"/>
                <a:cs typeface="Times New Roman"/>
              </a:rPr>
              <a:t>lead</a:t>
            </a:r>
            <a:endParaRPr sz="1000">
              <a:latin typeface="Times New Roman"/>
              <a:cs typeface="Times New Roman"/>
            </a:endParaRPr>
          </a:p>
          <a:p>
            <a:pPr marL="165100" marR="63500" indent="-635">
              <a:lnSpc>
                <a:spcPct val="100000"/>
              </a:lnSpc>
              <a:spcBef>
                <a:spcPts val="270"/>
              </a:spcBef>
            </a:pPr>
            <a:r>
              <a:rPr dirty="0" sz="1000">
                <a:solidFill>
                  <a:srgbClr val="010202"/>
                </a:solidFill>
                <a:latin typeface="Times New Roman"/>
                <a:cs typeface="Times New Roman"/>
              </a:rPr>
              <a:t>are, </a:t>
            </a:r>
            <a:r>
              <a:rPr dirty="0" sz="1000" spc="-5">
                <a:solidFill>
                  <a:srgbClr val="010202"/>
                </a:solidFill>
                <a:latin typeface="Times New Roman"/>
                <a:cs typeface="Times New Roman"/>
              </a:rPr>
              <a:t>respectively, </a:t>
            </a:r>
            <a:r>
              <a:rPr dirty="0" sz="1000">
                <a:solidFill>
                  <a:srgbClr val="010202"/>
                </a:solidFill>
                <a:latin typeface="Times New Roman"/>
                <a:cs typeface="Times New Roman"/>
              </a:rPr>
              <a:t>18.92 and 19.47 cm</a:t>
            </a:r>
            <a:r>
              <a:rPr dirty="0" baseline="33333" sz="1125">
                <a:solidFill>
                  <a:srgbClr val="010202"/>
                </a:solidFill>
                <a:latin typeface="Times New Roman"/>
                <a:cs typeface="Times New Roman"/>
              </a:rPr>
              <a:t>3</a:t>
            </a:r>
            <a:r>
              <a:rPr dirty="0" sz="1000">
                <a:solidFill>
                  <a:srgbClr val="010202"/>
                </a:solidFill>
                <a:latin typeface="Times New Roman"/>
                <a:cs typeface="Times New Roman"/>
              </a:rPr>
              <a:t>. </a:t>
            </a:r>
            <a:r>
              <a:rPr dirty="0" sz="1000" spc="-5">
                <a:solidFill>
                  <a:srgbClr val="010202"/>
                </a:solidFill>
                <a:latin typeface="Times New Roman"/>
                <a:cs typeface="Times New Roman"/>
              </a:rPr>
              <a:t>Calculate the pressure which must be applied  to lead in order to increase its melting temperature by 20 centigrade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degrees.</a:t>
            </a:r>
            <a:endParaRPr sz="1000">
              <a:latin typeface="Times New Roman"/>
              <a:cs typeface="Times New Roman"/>
            </a:endParaRPr>
          </a:p>
          <a:p>
            <a:pPr lvl="1" marL="165100" marR="60325" indent="-127000">
              <a:lnSpc>
                <a:spcPct val="100000"/>
              </a:lnSpc>
              <a:buFont typeface="Times New Roman"/>
              <a:buAutoNum type="arabicPeriod" startAt="8"/>
              <a:tabLst>
                <a:tab pos="264160" algn="l"/>
              </a:tabLst>
            </a:pPr>
            <a:r>
              <a:rPr dirty="0" sz="1000">
                <a:solidFill>
                  <a:srgbClr val="010202"/>
                </a:solidFill>
                <a:latin typeface="Times New Roman"/>
                <a:cs typeface="Times New Roman"/>
              </a:rPr>
              <a:t>Nitrogen has a triple point at </a:t>
            </a:r>
            <a:r>
              <a:rPr dirty="0" sz="1000" i="1">
                <a:solidFill>
                  <a:srgbClr val="010202"/>
                </a:solidFill>
                <a:latin typeface="Times New Roman"/>
                <a:cs typeface="Times New Roman"/>
              </a:rPr>
              <a:t>P=</a:t>
            </a:r>
            <a:r>
              <a:rPr dirty="0" sz="1000">
                <a:solidFill>
                  <a:srgbClr val="010202"/>
                </a:solidFill>
                <a:latin typeface="Times New Roman"/>
                <a:cs typeface="Times New Roman"/>
              </a:rPr>
              <a:t>4650 atm and </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44.5 K, </a:t>
            </a:r>
            <a:r>
              <a:rPr dirty="0" sz="1000">
                <a:solidFill>
                  <a:srgbClr val="010202"/>
                </a:solidFill>
                <a:latin typeface="Times New Roman"/>
                <a:cs typeface="Times New Roman"/>
              </a:rPr>
              <a:t>at which state the  </a:t>
            </a:r>
            <a:r>
              <a:rPr dirty="0" sz="1000" spc="-5">
                <a:solidFill>
                  <a:srgbClr val="010202"/>
                </a:solidFill>
                <a:latin typeface="Times New Roman"/>
                <a:cs typeface="Times New Roman"/>
              </a:rPr>
              <a:t>allotropes</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a,</a:t>
            </a:r>
            <a:r>
              <a:rPr dirty="0" sz="1000" spc="195">
                <a:solidFill>
                  <a:srgbClr val="010202"/>
                </a:solidFill>
                <a:latin typeface="Times New Roman"/>
                <a:cs typeface="Times New Roman"/>
              </a:rPr>
              <a:t> </a:t>
            </a:r>
            <a:r>
              <a:rPr dirty="0" sz="1000" spc="25">
                <a:solidFill>
                  <a:srgbClr val="010202"/>
                </a:solidFill>
                <a:latin typeface="Times New Roman"/>
                <a:cs typeface="Times New Roman"/>
              </a:rPr>
              <a:t>ß,</a:t>
            </a:r>
            <a:r>
              <a:rPr dirty="0" sz="1000" spc="195">
                <a:solidFill>
                  <a:srgbClr val="010202"/>
                </a:solidFill>
                <a:latin typeface="Times New Roman"/>
                <a:cs typeface="Times New Roman"/>
              </a:rPr>
              <a:t> </a:t>
            </a:r>
            <a:r>
              <a:rPr dirty="0" sz="1000">
                <a:solidFill>
                  <a:srgbClr val="010202"/>
                </a:solidFill>
                <a:latin typeface="Times New Roman"/>
                <a:cs typeface="Times New Roman"/>
              </a:rPr>
              <a:t>and</a:t>
            </a:r>
            <a:r>
              <a:rPr dirty="0" sz="1000" spc="195">
                <a:solidFill>
                  <a:srgbClr val="010202"/>
                </a:solidFill>
                <a:latin typeface="Times New Roman"/>
                <a:cs typeface="Times New Roman"/>
              </a:rPr>
              <a:t> </a:t>
            </a:r>
            <a:r>
              <a:rPr dirty="0" sz="1000" spc="-40">
                <a:solidFill>
                  <a:srgbClr val="010202"/>
                </a:solidFill>
                <a:latin typeface="Times New Roman"/>
                <a:cs typeface="Times New Roman"/>
              </a:rPr>
              <a:t>μ</a:t>
            </a:r>
            <a:r>
              <a:rPr dirty="0" sz="1000" spc="-10">
                <a:solidFill>
                  <a:srgbClr val="010202"/>
                </a:solidFill>
                <a:latin typeface="Times New Roman"/>
                <a:cs typeface="Times New Roman"/>
              </a:rPr>
              <a:t> </a:t>
            </a:r>
            <a:r>
              <a:rPr dirty="0" sz="1000">
                <a:solidFill>
                  <a:srgbClr val="010202"/>
                </a:solidFill>
                <a:latin typeface="Times New Roman"/>
                <a:cs typeface="Times New Roman"/>
              </a:rPr>
              <a:t>coexist</a:t>
            </a:r>
            <a:r>
              <a:rPr dirty="0" sz="1000" spc="195">
                <a:solidFill>
                  <a:srgbClr val="010202"/>
                </a:solidFill>
                <a:latin typeface="Times New Roman"/>
                <a:cs typeface="Times New Roman"/>
              </a:rPr>
              <a:t> </a:t>
            </a:r>
            <a:r>
              <a:rPr dirty="0" sz="1000">
                <a:solidFill>
                  <a:srgbClr val="010202"/>
                </a:solidFill>
                <a:latin typeface="Times New Roman"/>
                <a:cs typeface="Times New Roman"/>
              </a:rPr>
              <a:t>in</a:t>
            </a:r>
            <a:r>
              <a:rPr dirty="0" sz="1000" spc="195">
                <a:solidFill>
                  <a:srgbClr val="010202"/>
                </a:solidFill>
                <a:latin typeface="Times New Roman"/>
                <a:cs typeface="Times New Roman"/>
              </a:rPr>
              <a:t> </a:t>
            </a:r>
            <a:r>
              <a:rPr dirty="0" sz="1000">
                <a:solidFill>
                  <a:srgbClr val="010202"/>
                </a:solidFill>
                <a:latin typeface="Times New Roman"/>
                <a:cs typeface="Times New Roman"/>
              </a:rPr>
              <a:t>equilibrium</a:t>
            </a:r>
            <a:r>
              <a:rPr dirty="0" sz="1000" spc="195">
                <a:solidFill>
                  <a:srgbClr val="010202"/>
                </a:solidFill>
                <a:latin typeface="Times New Roman"/>
                <a:cs typeface="Times New Roman"/>
              </a:rPr>
              <a:t> </a:t>
            </a:r>
            <a:r>
              <a:rPr dirty="0" sz="1000">
                <a:solidFill>
                  <a:srgbClr val="010202"/>
                </a:solidFill>
                <a:latin typeface="Times New Roman"/>
                <a:cs typeface="Times New Roman"/>
              </a:rPr>
              <a:t>with</a:t>
            </a:r>
            <a:r>
              <a:rPr dirty="0" sz="1000" spc="200">
                <a:solidFill>
                  <a:srgbClr val="010202"/>
                </a:solidFill>
                <a:latin typeface="Times New Roman"/>
                <a:cs typeface="Times New Roman"/>
              </a:rPr>
              <a:t> </a:t>
            </a:r>
            <a:r>
              <a:rPr dirty="0" sz="1000">
                <a:solidFill>
                  <a:srgbClr val="010202"/>
                </a:solidFill>
                <a:latin typeface="Times New Roman"/>
                <a:cs typeface="Times New Roman"/>
              </a:rPr>
              <a:t>one</a:t>
            </a:r>
            <a:r>
              <a:rPr dirty="0" sz="1000" spc="195">
                <a:solidFill>
                  <a:srgbClr val="010202"/>
                </a:solidFill>
                <a:latin typeface="Times New Roman"/>
                <a:cs typeface="Times New Roman"/>
              </a:rPr>
              <a:t> </a:t>
            </a:r>
            <a:r>
              <a:rPr dirty="0" sz="1000" spc="-10">
                <a:solidFill>
                  <a:srgbClr val="010202"/>
                </a:solidFill>
                <a:latin typeface="Times New Roman"/>
                <a:cs typeface="Times New Roman"/>
              </a:rPr>
              <a:t>another.</a:t>
            </a:r>
            <a:r>
              <a:rPr dirty="0" sz="1000" spc="195">
                <a:solidFill>
                  <a:srgbClr val="010202"/>
                </a:solidFill>
                <a:latin typeface="Times New Roman"/>
                <a:cs typeface="Times New Roman"/>
              </a:rPr>
              <a:t> </a:t>
            </a:r>
            <a:r>
              <a:rPr dirty="0" sz="1000">
                <a:solidFill>
                  <a:srgbClr val="010202"/>
                </a:solidFill>
                <a:latin typeface="Times New Roman"/>
                <a:cs typeface="Times New Roman"/>
              </a:rPr>
              <a:t>At</a:t>
            </a:r>
            <a:r>
              <a:rPr dirty="0" sz="1000" spc="195">
                <a:solidFill>
                  <a:srgbClr val="010202"/>
                </a:solidFill>
                <a:latin typeface="Times New Roman"/>
                <a:cs typeface="Times New Roman"/>
              </a:rPr>
              <a:t> </a:t>
            </a:r>
            <a:r>
              <a:rPr dirty="0" sz="1000">
                <a:solidFill>
                  <a:srgbClr val="010202"/>
                </a:solidFill>
                <a:latin typeface="Times New Roman"/>
                <a:cs typeface="Times New Roman"/>
              </a:rPr>
              <a:t>the</a:t>
            </a:r>
            <a:r>
              <a:rPr dirty="0" sz="1000" spc="195">
                <a:solidFill>
                  <a:srgbClr val="010202"/>
                </a:solidFill>
                <a:latin typeface="Times New Roman"/>
                <a:cs typeface="Times New Roman"/>
              </a:rPr>
              <a:t> </a:t>
            </a:r>
            <a:r>
              <a:rPr dirty="0" sz="1000">
                <a:solidFill>
                  <a:srgbClr val="010202"/>
                </a:solidFill>
                <a:latin typeface="Times New Roman"/>
                <a:cs typeface="Times New Roman"/>
              </a:rPr>
              <a:t>triple</a:t>
            </a:r>
            <a:r>
              <a:rPr dirty="0" sz="1000" spc="200">
                <a:solidFill>
                  <a:srgbClr val="010202"/>
                </a:solidFill>
                <a:latin typeface="Times New Roman"/>
                <a:cs typeface="Times New Roman"/>
              </a:rPr>
              <a:t> </a:t>
            </a:r>
            <a:r>
              <a:rPr dirty="0" sz="1000">
                <a:solidFill>
                  <a:srgbClr val="010202"/>
                </a:solidFill>
                <a:latin typeface="Times New Roman"/>
                <a:cs typeface="Times New Roman"/>
              </a:rPr>
              <a:t>point</a:t>
            </a:r>
            <a:endParaRPr sz="1000">
              <a:latin typeface="Times New Roman"/>
              <a:cs typeface="Times New Roman"/>
            </a:endParaRPr>
          </a:p>
          <a:p>
            <a:pPr marL="165100">
              <a:lnSpc>
                <a:spcPts val="955"/>
              </a:lnSpc>
              <a:spcBef>
                <a:spcPts val="270"/>
              </a:spcBef>
            </a:pPr>
            <a:r>
              <a:rPr dirty="0" sz="1000" i="1">
                <a:solidFill>
                  <a:srgbClr val="010202"/>
                </a:solidFill>
                <a:latin typeface="Times New Roman"/>
                <a:cs typeface="Times New Roman"/>
              </a:rPr>
              <a:t>V </a:t>
            </a:r>
            <a:r>
              <a:rPr dirty="0" sz="1000" spc="85" i="1">
                <a:solidFill>
                  <a:srgbClr val="010202"/>
                </a:solidFill>
                <a:latin typeface="Times New Roman"/>
                <a:cs typeface="Times New Roman"/>
              </a:rPr>
              <a:t>–V </a:t>
            </a:r>
            <a:r>
              <a:rPr dirty="0" sz="1000">
                <a:solidFill>
                  <a:srgbClr val="010202"/>
                </a:solidFill>
                <a:latin typeface="Times New Roman"/>
                <a:cs typeface="Times New Roman"/>
              </a:rPr>
              <a:t>=0.043 cm</a:t>
            </a:r>
            <a:r>
              <a:rPr dirty="0" baseline="33333" sz="1125">
                <a:solidFill>
                  <a:srgbClr val="010202"/>
                </a:solidFill>
                <a:latin typeface="Times New Roman"/>
                <a:cs typeface="Times New Roman"/>
              </a:rPr>
              <a:t>3</a:t>
            </a:r>
            <a:r>
              <a:rPr dirty="0" sz="1000">
                <a:solidFill>
                  <a:srgbClr val="010202"/>
                </a:solidFill>
                <a:latin typeface="Times New Roman"/>
                <a:cs typeface="Times New Roman"/>
              </a:rPr>
              <a:t>/mole and </a:t>
            </a:r>
            <a:r>
              <a:rPr dirty="0" sz="1000" i="1">
                <a:solidFill>
                  <a:srgbClr val="010202"/>
                </a:solidFill>
                <a:latin typeface="Times New Roman"/>
                <a:cs typeface="Times New Roman"/>
              </a:rPr>
              <a:t>V </a:t>
            </a:r>
            <a:r>
              <a:rPr dirty="0" sz="1000" spc="85" i="1">
                <a:solidFill>
                  <a:srgbClr val="010202"/>
                </a:solidFill>
                <a:latin typeface="Times New Roman"/>
                <a:cs typeface="Times New Roman"/>
              </a:rPr>
              <a:t>–V </a:t>
            </a:r>
            <a:r>
              <a:rPr dirty="0" sz="1000">
                <a:solidFill>
                  <a:srgbClr val="010202"/>
                </a:solidFill>
                <a:latin typeface="Times New Roman"/>
                <a:cs typeface="Times New Roman"/>
              </a:rPr>
              <a:t>=0.165 cm3/mole. Also at the triple</a:t>
            </a:r>
            <a:r>
              <a:rPr dirty="0" sz="1000" spc="35">
                <a:solidFill>
                  <a:srgbClr val="010202"/>
                </a:solidFill>
                <a:latin typeface="Times New Roman"/>
                <a:cs typeface="Times New Roman"/>
              </a:rPr>
              <a:t> </a:t>
            </a:r>
            <a:r>
              <a:rPr dirty="0" sz="1000">
                <a:solidFill>
                  <a:srgbClr val="010202"/>
                </a:solidFill>
                <a:latin typeface="Times New Roman"/>
                <a:cs typeface="Times New Roman"/>
              </a:rPr>
              <a:t>point</a:t>
            </a:r>
            <a:endParaRPr sz="1000">
              <a:latin typeface="Times New Roman"/>
              <a:cs typeface="Times New Roman"/>
            </a:endParaRPr>
          </a:p>
          <a:p>
            <a:pPr marL="240029">
              <a:lnSpc>
                <a:spcPts val="635"/>
              </a:lnSpc>
              <a:tabLst>
                <a:tab pos="455930" algn="l"/>
                <a:tab pos="1884045" algn="l"/>
                <a:tab pos="2105025" algn="l"/>
              </a:tabLst>
            </a:pPr>
            <a:r>
              <a:rPr dirty="0" sz="750" spc="55">
                <a:solidFill>
                  <a:srgbClr val="010202"/>
                </a:solidFill>
                <a:latin typeface="Times New Roman"/>
                <a:cs typeface="Times New Roman"/>
              </a:rPr>
              <a:t>ß	</a:t>
            </a:r>
            <a:r>
              <a:rPr dirty="0" sz="750" spc="140">
                <a:solidFill>
                  <a:srgbClr val="010202"/>
                </a:solidFill>
                <a:latin typeface="Times New Roman"/>
                <a:cs typeface="Times New Roman"/>
              </a:rPr>
              <a:t>a	a	</a:t>
            </a:r>
            <a:r>
              <a:rPr dirty="0" sz="750" spc="-15">
                <a:solidFill>
                  <a:srgbClr val="010202"/>
                </a:solidFill>
                <a:latin typeface="Times New Roman"/>
                <a:cs typeface="Times New Roman"/>
              </a:rPr>
              <a:t>μ</a:t>
            </a:r>
            <a:endParaRPr sz="750">
              <a:latin typeface="Times New Roman"/>
              <a:cs typeface="Times New Roman"/>
            </a:endParaRPr>
          </a:p>
          <a:p>
            <a:pPr marL="164465">
              <a:lnSpc>
                <a:spcPts val="810"/>
              </a:lnSpc>
            </a:pPr>
            <a:r>
              <a:rPr dirty="0" sz="1000" spc="25" i="1">
                <a:solidFill>
                  <a:srgbClr val="010202"/>
                </a:solidFill>
                <a:latin typeface="Times New Roman"/>
                <a:cs typeface="Times New Roman"/>
              </a:rPr>
              <a:t>S</a:t>
            </a:r>
            <a:r>
              <a:rPr dirty="0" baseline="-33333" sz="1125" spc="37">
                <a:solidFill>
                  <a:srgbClr val="010202"/>
                </a:solidFill>
                <a:latin typeface="Times New Roman"/>
                <a:cs typeface="Times New Roman"/>
              </a:rPr>
              <a:t>ß</a:t>
            </a:r>
            <a:r>
              <a:rPr dirty="0" baseline="-33333" sz="1125" spc="75">
                <a:solidFill>
                  <a:srgbClr val="010202"/>
                </a:solidFill>
                <a:latin typeface="Times New Roman"/>
                <a:cs typeface="Times New Roman"/>
              </a:rPr>
              <a:t> </a:t>
            </a:r>
            <a:r>
              <a:rPr dirty="0" sz="1000" i="1">
                <a:solidFill>
                  <a:srgbClr val="010202"/>
                </a:solidFill>
                <a:latin typeface="Times New Roman"/>
                <a:cs typeface="Times New Roman"/>
              </a:rPr>
              <a:t>S</a:t>
            </a:r>
            <a:r>
              <a:rPr dirty="0" sz="1000" spc="220" i="1">
                <a:solidFill>
                  <a:srgbClr val="010202"/>
                </a:solidFill>
                <a:latin typeface="Times New Roman"/>
                <a:cs typeface="Times New Roman"/>
              </a:rPr>
              <a:t> </a:t>
            </a:r>
            <a:r>
              <a:rPr dirty="0" sz="1000" spc="-5">
                <a:solidFill>
                  <a:srgbClr val="010202"/>
                </a:solidFill>
                <a:latin typeface="Times New Roman"/>
                <a:cs typeface="Times New Roman"/>
              </a:rPr>
              <a:t>=4.59</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J/K</a:t>
            </a:r>
            <a:r>
              <a:rPr dirty="0" sz="1000" spc="190">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195">
                <a:solidFill>
                  <a:srgbClr val="010202"/>
                </a:solidFill>
                <a:latin typeface="Times New Roman"/>
                <a:cs typeface="Times New Roman"/>
              </a:rPr>
              <a:t> </a:t>
            </a:r>
            <a:r>
              <a:rPr dirty="0" sz="1000" i="1">
                <a:solidFill>
                  <a:srgbClr val="010202"/>
                </a:solidFill>
                <a:latin typeface="Times New Roman"/>
                <a:cs typeface="Times New Roman"/>
              </a:rPr>
              <a:t>S</a:t>
            </a:r>
            <a:r>
              <a:rPr dirty="0" sz="1000" spc="220" i="1">
                <a:solidFill>
                  <a:srgbClr val="010202"/>
                </a:solidFill>
                <a:latin typeface="Times New Roman"/>
                <a:cs typeface="Times New Roman"/>
              </a:rPr>
              <a:t> </a:t>
            </a:r>
            <a:r>
              <a:rPr dirty="0" sz="1000" spc="85" i="1">
                <a:solidFill>
                  <a:srgbClr val="010202"/>
                </a:solidFill>
                <a:latin typeface="Times New Roman"/>
                <a:cs typeface="Times New Roman"/>
              </a:rPr>
              <a:t>–S</a:t>
            </a:r>
            <a:r>
              <a:rPr dirty="0" sz="1000" spc="130" i="1">
                <a:solidFill>
                  <a:srgbClr val="010202"/>
                </a:solidFill>
                <a:latin typeface="Times New Roman"/>
                <a:cs typeface="Times New Roman"/>
              </a:rPr>
              <a:t> </a:t>
            </a:r>
            <a:r>
              <a:rPr dirty="0" sz="1000">
                <a:solidFill>
                  <a:srgbClr val="010202"/>
                </a:solidFill>
                <a:latin typeface="Times New Roman"/>
                <a:cs typeface="Times New Roman"/>
              </a:rPr>
              <a:t>=1.25</a:t>
            </a:r>
            <a:r>
              <a:rPr dirty="0" sz="1000" spc="195">
                <a:solidFill>
                  <a:srgbClr val="010202"/>
                </a:solidFill>
                <a:latin typeface="Times New Roman"/>
                <a:cs typeface="Times New Roman"/>
              </a:rPr>
              <a:t> </a:t>
            </a:r>
            <a:r>
              <a:rPr dirty="0" sz="1000">
                <a:solidFill>
                  <a:srgbClr val="010202"/>
                </a:solidFill>
                <a:latin typeface="Times New Roman"/>
                <a:cs typeface="Times New Roman"/>
              </a:rPr>
              <a:t>J/K.</a:t>
            </a:r>
            <a:r>
              <a:rPr dirty="0" sz="1000" spc="195">
                <a:solidFill>
                  <a:srgbClr val="010202"/>
                </a:solidFill>
                <a:latin typeface="Times New Roman"/>
                <a:cs typeface="Times New Roman"/>
              </a:rPr>
              <a:t> </a:t>
            </a:r>
            <a:r>
              <a:rPr dirty="0" sz="1000">
                <a:solidFill>
                  <a:srgbClr val="010202"/>
                </a:solidFill>
                <a:latin typeface="Times New Roman"/>
                <a:cs typeface="Times New Roman"/>
              </a:rPr>
              <a:t>The</a:t>
            </a:r>
            <a:r>
              <a:rPr dirty="0" sz="1000" spc="190">
                <a:solidFill>
                  <a:srgbClr val="010202"/>
                </a:solidFill>
                <a:latin typeface="Times New Roman"/>
                <a:cs typeface="Times New Roman"/>
              </a:rPr>
              <a:t> </a:t>
            </a:r>
            <a:r>
              <a:rPr dirty="0" sz="1000">
                <a:solidFill>
                  <a:srgbClr val="010202"/>
                </a:solidFill>
                <a:latin typeface="Times New Roman"/>
                <a:cs typeface="Times New Roman"/>
              </a:rPr>
              <a:t>state</a:t>
            </a:r>
            <a:r>
              <a:rPr dirty="0" sz="1000" spc="195">
                <a:solidFill>
                  <a:srgbClr val="010202"/>
                </a:solidFill>
                <a:latin typeface="Times New Roman"/>
                <a:cs typeface="Times New Roman"/>
              </a:rPr>
              <a:t> </a:t>
            </a:r>
            <a:r>
              <a:rPr dirty="0" sz="1000">
                <a:solidFill>
                  <a:srgbClr val="010202"/>
                </a:solidFill>
                <a:latin typeface="Times New Roman"/>
                <a:cs typeface="Times New Roman"/>
              </a:rPr>
              <a:t>of</a:t>
            </a:r>
            <a:r>
              <a:rPr dirty="0" sz="1000" spc="185">
                <a:solidFill>
                  <a:srgbClr val="010202"/>
                </a:solidFill>
                <a:latin typeface="Times New Roman"/>
                <a:cs typeface="Times New Roman"/>
              </a:rPr>
              <a:t> </a:t>
            </a:r>
            <a:r>
              <a:rPr dirty="0" sz="1000" i="1">
                <a:solidFill>
                  <a:srgbClr val="010202"/>
                </a:solidFill>
                <a:latin typeface="Times New Roman"/>
                <a:cs typeface="Times New Roman"/>
              </a:rPr>
              <a:t>P=</a:t>
            </a:r>
            <a:r>
              <a:rPr dirty="0" sz="1000">
                <a:solidFill>
                  <a:srgbClr val="010202"/>
                </a:solidFill>
                <a:latin typeface="Times New Roman"/>
                <a:cs typeface="Times New Roman"/>
              </a:rPr>
              <a:t>1</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atm,</a:t>
            </a:r>
            <a:r>
              <a:rPr dirty="0" sz="1000" spc="195">
                <a:solidFill>
                  <a:srgbClr val="010202"/>
                </a:solidFill>
                <a:latin typeface="Times New Roman"/>
                <a:cs typeface="Times New Roman"/>
              </a:rPr>
              <a:t> </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36</a:t>
            </a:r>
            <a:r>
              <a:rPr dirty="0" sz="1000" spc="190">
                <a:solidFill>
                  <a:srgbClr val="010202"/>
                </a:solidFill>
                <a:latin typeface="Times New Roman"/>
                <a:cs typeface="Times New Roman"/>
              </a:rPr>
              <a:t> </a:t>
            </a:r>
            <a:r>
              <a:rPr dirty="0" sz="1000" spc="-5">
                <a:solidFill>
                  <a:srgbClr val="010202"/>
                </a:solidFill>
                <a:latin typeface="Times New Roman"/>
                <a:cs typeface="Times New Roman"/>
              </a:rPr>
              <a:t>K</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lies</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on</a:t>
            </a:r>
            <a:r>
              <a:rPr dirty="0" sz="1000" spc="190">
                <a:solidFill>
                  <a:srgbClr val="010202"/>
                </a:solidFill>
                <a:latin typeface="Times New Roman"/>
                <a:cs typeface="Times New Roman"/>
              </a:rPr>
              <a:t> </a:t>
            </a:r>
            <a:r>
              <a:rPr dirty="0" sz="1000" spc="-5">
                <a:solidFill>
                  <a:srgbClr val="010202"/>
                </a:solidFill>
                <a:latin typeface="Times New Roman"/>
                <a:cs typeface="Times New Roman"/>
              </a:rPr>
              <a:t>the</a:t>
            </a:r>
            <a:endParaRPr sz="1000">
              <a:latin typeface="Times New Roman"/>
              <a:cs typeface="Times New Roman"/>
            </a:endParaRPr>
          </a:p>
          <a:p>
            <a:pPr marL="283210">
              <a:lnSpc>
                <a:spcPts val="785"/>
              </a:lnSpc>
              <a:tabLst>
                <a:tab pos="1379855" algn="l"/>
                <a:tab pos="1589405" algn="l"/>
              </a:tabLst>
            </a:pPr>
            <a:r>
              <a:rPr dirty="0" baseline="25000" sz="1500" spc="254" i="1">
                <a:solidFill>
                  <a:srgbClr val="010202"/>
                </a:solidFill>
                <a:latin typeface="Times New Roman"/>
                <a:cs typeface="Times New Roman"/>
              </a:rPr>
              <a:t>–</a:t>
            </a:r>
            <a:r>
              <a:rPr dirty="0" baseline="25000" sz="1500" spc="375" i="1">
                <a:solidFill>
                  <a:srgbClr val="010202"/>
                </a:solidFill>
                <a:latin typeface="Times New Roman"/>
                <a:cs typeface="Times New Roman"/>
              </a:rPr>
              <a:t> </a:t>
            </a:r>
            <a:r>
              <a:rPr dirty="0" sz="750" spc="140">
                <a:solidFill>
                  <a:srgbClr val="010202"/>
                </a:solidFill>
                <a:latin typeface="Times New Roman"/>
                <a:cs typeface="Times New Roman"/>
              </a:rPr>
              <a:t>a	a	</a:t>
            </a:r>
            <a:r>
              <a:rPr dirty="0" sz="750" spc="-15">
                <a:solidFill>
                  <a:srgbClr val="010202"/>
                </a:solidFill>
                <a:latin typeface="Times New Roman"/>
                <a:cs typeface="Times New Roman"/>
              </a:rPr>
              <a:t>μ</a:t>
            </a:r>
            <a:endParaRPr sz="750">
              <a:latin typeface="Times New Roman"/>
              <a:cs typeface="Times New Roman"/>
            </a:endParaRPr>
          </a:p>
          <a:p>
            <a:pPr marL="165100">
              <a:lnSpc>
                <a:spcPts val="1160"/>
              </a:lnSpc>
            </a:pPr>
            <a:r>
              <a:rPr dirty="0" sz="1000" spc="-5">
                <a:solidFill>
                  <a:srgbClr val="010202"/>
                </a:solidFill>
                <a:latin typeface="Times New Roman"/>
                <a:cs typeface="Times New Roman"/>
              </a:rPr>
              <a:t>boundary between the fields of stability of the </a:t>
            </a:r>
            <a:r>
              <a:rPr dirty="0" sz="1000">
                <a:solidFill>
                  <a:srgbClr val="010202"/>
                </a:solidFill>
                <a:latin typeface="Times New Roman"/>
                <a:cs typeface="Times New Roman"/>
              </a:rPr>
              <a:t>a </a:t>
            </a:r>
            <a:r>
              <a:rPr dirty="0" sz="1000" spc="-5">
                <a:solidFill>
                  <a:srgbClr val="010202"/>
                </a:solidFill>
                <a:latin typeface="Times New Roman"/>
                <a:cs typeface="Times New Roman"/>
              </a:rPr>
              <a:t>and </a:t>
            </a:r>
            <a:r>
              <a:rPr dirty="0" sz="1000" spc="55">
                <a:solidFill>
                  <a:srgbClr val="010202"/>
                </a:solidFill>
                <a:latin typeface="Times New Roman"/>
                <a:cs typeface="Times New Roman"/>
              </a:rPr>
              <a:t>ß</a:t>
            </a:r>
            <a:r>
              <a:rPr dirty="0" sz="1000" spc="114">
                <a:solidFill>
                  <a:srgbClr val="010202"/>
                </a:solidFill>
                <a:latin typeface="Times New Roman"/>
                <a:cs typeface="Times New Roman"/>
              </a:rPr>
              <a:t> </a:t>
            </a:r>
            <a:r>
              <a:rPr dirty="0" sz="1000">
                <a:solidFill>
                  <a:srgbClr val="010202"/>
                </a:solidFill>
                <a:latin typeface="Times New Roman"/>
                <a:cs typeface="Times New Roman"/>
              </a:rPr>
              <a:t>phases, and at this state, for the</a:t>
            </a:r>
            <a:endParaRPr sz="1000">
              <a:latin typeface="Times New Roman"/>
              <a:cs typeface="Times New Roman"/>
            </a:endParaRPr>
          </a:p>
          <a:p>
            <a:pPr marL="177165" marR="30480">
              <a:lnSpc>
                <a:spcPct val="100000"/>
              </a:lnSpc>
              <a:spcBef>
                <a:spcPts val="229"/>
              </a:spcBef>
            </a:pPr>
            <a:r>
              <a:rPr dirty="0" sz="1000" spc="-5">
                <a:solidFill>
                  <a:srgbClr val="010202"/>
                </a:solidFill>
                <a:latin typeface="Times New Roman"/>
                <a:cs typeface="Times New Roman"/>
              </a:rPr>
              <a:t>transformation of </a:t>
            </a:r>
            <a:r>
              <a:rPr dirty="0" sz="1000" spc="165">
                <a:solidFill>
                  <a:srgbClr val="010202"/>
                </a:solidFill>
                <a:latin typeface="Times New Roman"/>
                <a:cs typeface="Times New Roman"/>
              </a:rPr>
              <a:t>a </a:t>
            </a:r>
            <a:r>
              <a:rPr dirty="0" sz="1000" spc="-5">
                <a:solidFill>
                  <a:srgbClr val="010202"/>
                </a:solidFill>
                <a:latin typeface="Times New Roman"/>
                <a:cs typeface="Times New Roman"/>
              </a:rPr>
              <a:t>→ </a:t>
            </a:r>
            <a:r>
              <a:rPr dirty="0" sz="1000" spc="25">
                <a:solidFill>
                  <a:srgbClr val="010202"/>
                </a:solidFill>
                <a:latin typeface="Times New Roman"/>
                <a:cs typeface="Times New Roman"/>
              </a:rPr>
              <a:t>ß,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S</a:t>
            </a:r>
            <a:r>
              <a:rPr dirty="0" sz="1000" spc="-5">
                <a:solidFill>
                  <a:srgbClr val="010202"/>
                </a:solidFill>
                <a:latin typeface="Times New Roman"/>
                <a:cs typeface="Times New Roman"/>
              </a:rPr>
              <a:t>=6.52 J/K </a:t>
            </a:r>
            <a:r>
              <a:rPr dirty="0" sz="1000">
                <a:solidFill>
                  <a:srgbClr val="010202"/>
                </a:solidFill>
                <a:latin typeface="Times New Roman"/>
                <a:cs typeface="Times New Roman"/>
              </a:rPr>
              <a:t>and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V</a:t>
            </a:r>
            <a:r>
              <a:rPr dirty="0" sz="1000" spc="-5">
                <a:solidFill>
                  <a:srgbClr val="010202"/>
                </a:solidFill>
                <a:latin typeface="Times New Roman"/>
                <a:cs typeface="Times New Roman"/>
              </a:rPr>
              <a:t>=0.22 cm</a:t>
            </a:r>
            <a:r>
              <a:rPr dirty="0" baseline="33333" sz="1125" spc="-7">
                <a:solidFill>
                  <a:srgbClr val="010202"/>
                </a:solidFill>
                <a:latin typeface="Times New Roman"/>
                <a:cs typeface="Times New Roman"/>
              </a:rPr>
              <a:t>3</a:t>
            </a:r>
            <a:r>
              <a:rPr dirty="0" sz="1000" spc="-5">
                <a:solidFill>
                  <a:srgbClr val="010202"/>
                </a:solidFill>
                <a:latin typeface="Times New Roman"/>
                <a:cs typeface="Times New Roman"/>
              </a:rPr>
              <a:t>/mole. Sketch the phase  diagram for nitrogen at low</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temperatures.</a:t>
            </a:r>
            <a:endParaRPr sz="1000">
              <a:latin typeface="Times New Roman"/>
              <a:cs typeface="Times New Roman"/>
            </a:endParaRPr>
          </a:p>
          <a:p>
            <a:pPr lvl="1" marL="241300" indent="-191770">
              <a:lnSpc>
                <a:spcPct val="100000"/>
              </a:lnSpc>
              <a:buFont typeface="Times New Roman"/>
              <a:buAutoNum type="arabicPeriod" startAt="9"/>
              <a:tabLst>
                <a:tab pos="241935" algn="l"/>
              </a:tabLst>
            </a:pPr>
            <a:r>
              <a:rPr dirty="0" sz="1000">
                <a:solidFill>
                  <a:srgbClr val="010202"/>
                </a:solidFill>
                <a:latin typeface="Times New Roman"/>
                <a:cs typeface="Times New Roman"/>
              </a:rPr>
              <a:t>Measurements of the saturated vapor pressure of liquid NdCl</a:t>
            </a:r>
            <a:r>
              <a:rPr dirty="0" baseline="-33333" sz="1125">
                <a:solidFill>
                  <a:srgbClr val="010202"/>
                </a:solidFill>
                <a:latin typeface="Times New Roman"/>
                <a:cs typeface="Times New Roman"/>
              </a:rPr>
              <a:t>5 </a:t>
            </a:r>
            <a:r>
              <a:rPr dirty="0" sz="1000">
                <a:solidFill>
                  <a:srgbClr val="010202"/>
                </a:solidFill>
                <a:latin typeface="Times New Roman"/>
                <a:cs typeface="Times New Roman"/>
              </a:rPr>
              <a:t>give 0.3045 atm at</a:t>
            </a:r>
            <a:r>
              <a:rPr dirty="0" sz="1000" spc="-10">
                <a:solidFill>
                  <a:srgbClr val="010202"/>
                </a:solidFill>
                <a:latin typeface="Times New Roman"/>
                <a:cs typeface="Times New Roman"/>
              </a:rPr>
              <a:t> </a:t>
            </a:r>
            <a:r>
              <a:rPr dirty="0" sz="1000">
                <a:solidFill>
                  <a:srgbClr val="010202"/>
                </a:solidFill>
                <a:latin typeface="Times New Roman"/>
                <a:cs typeface="Times New Roman"/>
              </a:rPr>
              <a:t>478</a:t>
            </a:r>
            <a:endParaRPr sz="1000">
              <a:latin typeface="Times New Roman"/>
              <a:cs typeface="Times New Roman"/>
            </a:endParaRPr>
          </a:p>
          <a:p>
            <a:pPr marL="177165">
              <a:lnSpc>
                <a:spcPct val="100000"/>
              </a:lnSpc>
              <a:spcBef>
                <a:spcPts val="370"/>
              </a:spcBef>
            </a:pPr>
            <a:r>
              <a:rPr dirty="0" sz="1000" spc="-5">
                <a:solidFill>
                  <a:srgbClr val="010202"/>
                </a:solidFill>
                <a:latin typeface="Times New Roman"/>
                <a:cs typeface="Times New Roman"/>
              </a:rPr>
              <a:t>K </a:t>
            </a:r>
            <a:r>
              <a:rPr dirty="0" sz="1000">
                <a:solidFill>
                  <a:srgbClr val="010202"/>
                </a:solidFill>
                <a:latin typeface="Times New Roman"/>
                <a:cs typeface="Times New Roman"/>
              </a:rPr>
              <a:t>and 0.9310 atm at 520 </a:t>
            </a:r>
            <a:r>
              <a:rPr dirty="0" sz="1000" spc="-5">
                <a:solidFill>
                  <a:srgbClr val="010202"/>
                </a:solidFill>
                <a:latin typeface="Times New Roman"/>
                <a:cs typeface="Times New Roman"/>
              </a:rPr>
              <a:t>K. </a:t>
            </a:r>
            <a:r>
              <a:rPr dirty="0" sz="1000">
                <a:solidFill>
                  <a:srgbClr val="010202"/>
                </a:solidFill>
                <a:latin typeface="Times New Roman"/>
                <a:cs typeface="Times New Roman"/>
              </a:rPr>
              <a:t>Calculate the normal boiling temperature of</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NdCl</a:t>
            </a:r>
            <a:r>
              <a:rPr dirty="0" baseline="-33333" sz="1125" spc="-7">
                <a:solidFill>
                  <a:srgbClr val="010202"/>
                </a:solidFill>
                <a:latin typeface="Times New Roman"/>
                <a:cs typeface="Times New Roman"/>
              </a:rPr>
              <a:t>5</a:t>
            </a:r>
            <a:r>
              <a:rPr dirty="0" sz="1000" spc="-5">
                <a:solidFill>
                  <a:srgbClr val="010202"/>
                </a:solidFill>
                <a:latin typeface="Times New Roman"/>
                <a:cs typeface="Times New Roman"/>
              </a:rPr>
              <a:t>.</a:t>
            </a:r>
            <a:endParaRPr sz="1000">
              <a:latin typeface="Times New Roman"/>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176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txBox="1"/>
          <p:nvPr/>
        </p:nvSpPr>
        <p:spPr>
          <a:xfrm>
            <a:off x="444500" y="722630"/>
            <a:ext cx="1524000" cy="177800"/>
          </a:xfrm>
          <a:prstGeom prst="rect">
            <a:avLst/>
          </a:prstGeom>
        </p:spPr>
        <p:txBody>
          <a:bodyPr wrap="square" lIns="0" tIns="12700" rIns="0" bIns="0" rtlCol="0" vert="horz">
            <a:spAutoFit/>
          </a:bodyPr>
          <a:lstStyle/>
          <a:p>
            <a:pPr marL="12700">
              <a:lnSpc>
                <a:spcPct val="100000"/>
              </a:lnSpc>
              <a:spcBef>
                <a:spcPts val="100"/>
              </a:spcBef>
              <a:tabLst>
                <a:tab pos="1327150" algn="l"/>
              </a:tabLst>
            </a:pPr>
            <a:r>
              <a:rPr dirty="0" sz="1000" spc="-5">
                <a:solidFill>
                  <a:srgbClr val="010202"/>
                </a:solidFill>
                <a:latin typeface="Times New Roman"/>
                <a:cs typeface="Times New Roman"/>
              </a:rPr>
              <a:t>Th</a:t>
            </a:r>
            <a:r>
              <a:rPr dirty="0" sz="1000">
                <a:solidFill>
                  <a:srgbClr val="010202"/>
                </a:solidFill>
                <a:latin typeface="Times New Roman"/>
                <a:cs typeface="Times New Roman"/>
              </a:rPr>
              <a:t>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variation</a:t>
            </a:r>
            <a:r>
              <a:rPr dirty="0" sz="1000">
                <a:solidFill>
                  <a:srgbClr val="010202"/>
                </a:solidFill>
                <a:latin typeface="Times New Roman"/>
                <a:cs typeface="Times New Roman"/>
              </a:rPr>
              <a:t>s</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o</a:t>
            </a:r>
            <a:r>
              <a:rPr dirty="0" sz="1000">
                <a:solidFill>
                  <a:srgbClr val="010202"/>
                </a:solidFill>
                <a:latin typeface="Times New Roman"/>
                <a:cs typeface="Times New Roman"/>
              </a:rPr>
              <a:t>f	</a:t>
            </a:r>
            <a:r>
              <a:rPr dirty="0" sz="1000">
                <a:solidFill>
                  <a:srgbClr val="010202"/>
                </a:solidFill>
                <a:latin typeface="Times New Roman"/>
                <a:cs typeface="Times New Roman"/>
              </a:rPr>
              <a:t>a</a:t>
            </a:r>
            <a:r>
              <a:rPr dirty="0" sz="1000">
                <a:solidFill>
                  <a:srgbClr val="010202"/>
                </a:solidFill>
                <a:latin typeface="Times New Roman"/>
                <a:cs typeface="Times New Roman"/>
              </a:rPr>
              <a:t>nd</a:t>
            </a:r>
            <a:endParaRPr sz="1000">
              <a:latin typeface="Times New Roman"/>
              <a:cs typeface="Times New Roman"/>
            </a:endParaRPr>
          </a:p>
        </p:txBody>
      </p:sp>
      <p:sp>
        <p:nvSpPr>
          <p:cNvPr id="4" name="object 4"/>
          <p:cNvSpPr/>
          <p:nvPr/>
        </p:nvSpPr>
        <p:spPr>
          <a:xfrm>
            <a:off x="2004529" y="700405"/>
            <a:ext cx="342900" cy="152400"/>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2421305" y="702874"/>
            <a:ext cx="255524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with temperature at constant pressure are</a:t>
            </a:r>
            <a:r>
              <a:rPr dirty="0" sz="1000" spc="130">
                <a:solidFill>
                  <a:srgbClr val="010202"/>
                </a:solidFill>
                <a:latin typeface="Times New Roman"/>
                <a:cs typeface="Times New Roman"/>
              </a:rPr>
              <a:t> </a:t>
            </a:r>
            <a:r>
              <a:rPr dirty="0" sz="1000" spc="-10">
                <a:solidFill>
                  <a:srgbClr val="010202"/>
                </a:solidFill>
                <a:latin typeface="Times New Roman"/>
                <a:cs typeface="Times New Roman"/>
              </a:rPr>
              <a:t>shown</a:t>
            </a:r>
            <a:endParaRPr sz="1000">
              <a:latin typeface="Times New Roman"/>
              <a:cs typeface="Times New Roman"/>
            </a:endParaRPr>
          </a:p>
        </p:txBody>
      </p:sp>
      <p:sp>
        <p:nvSpPr>
          <p:cNvPr id="6" name="object 6"/>
          <p:cNvSpPr txBox="1"/>
          <p:nvPr/>
        </p:nvSpPr>
        <p:spPr>
          <a:xfrm>
            <a:off x="424738" y="855274"/>
            <a:ext cx="4576445" cy="177800"/>
          </a:xfrm>
          <a:prstGeom prst="rect">
            <a:avLst/>
          </a:prstGeom>
        </p:spPr>
        <p:txBody>
          <a:bodyPr wrap="square" lIns="0" tIns="12700" rIns="0" bIns="0" rtlCol="0" vert="horz">
            <a:spAutoFit/>
          </a:bodyPr>
          <a:lstStyle/>
          <a:p>
            <a:pPr marL="38100">
              <a:lnSpc>
                <a:spcPct val="100000"/>
              </a:lnSpc>
              <a:spcBef>
                <a:spcPts val="100"/>
              </a:spcBef>
            </a:pPr>
            <a:r>
              <a:rPr dirty="0" sz="1000">
                <a:solidFill>
                  <a:srgbClr val="010202"/>
                </a:solidFill>
                <a:latin typeface="Times New Roman"/>
                <a:cs typeface="Times New Roman"/>
              </a:rPr>
              <a:t>in</a:t>
            </a:r>
            <a:r>
              <a:rPr dirty="0" sz="1000" spc="120">
                <a:solidFill>
                  <a:srgbClr val="010202"/>
                </a:solidFill>
                <a:latin typeface="Times New Roman"/>
                <a:cs typeface="Times New Roman"/>
              </a:rPr>
              <a:t> </a:t>
            </a:r>
            <a:r>
              <a:rPr dirty="0" sz="1000">
                <a:solidFill>
                  <a:srgbClr val="010202"/>
                </a:solidFill>
                <a:latin typeface="Times New Roman"/>
                <a:cs typeface="Times New Roman"/>
              </a:rPr>
              <a:t>Fig. 7.1 and the variation of </a:t>
            </a:r>
            <a:r>
              <a:rPr dirty="0" sz="1000" spc="20">
                <a:solidFill>
                  <a:srgbClr val="010202"/>
                </a:solidFill>
                <a:latin typeface="Times New Roman"/>
                <a:cs typeface="Times New Roman"/>
              </a:rPr>
              <a:t>O</a:t>
            </a:r>
            <a:r>
              <a:rPr dirty="0" sz="1000" spc="20" i="1">
                <a:solidFill>
                  <a:srgbClr val="010202"/>
                </a:solidFill>
                <a:latin typeface="Times New Roman"/>
                <a:cs typeface="Times New Roman"/>
              </a:rPr>
              <a:t>G</a:t>
            </a:r>
            <a:r>
              <a:rPr dirty="0" baseline="-33333" sz="1125" spc="30" i="1">
                <a:solidFill>
                  <a:srgbClr val="010202"/>
                </a:solidFill>
                <a:latin typeface="Times New Roman"/>
                <a:cs typeface="Times New Roman"/>
              </a:rPr>
              <a:t>s</a:t>
            </a:r>
            <a:r>
              <a:rPr dirty="0" baseline="-33333" sz="1125" spc="30" b="0" i="1">
                <a:solidFill>
                  <a:srgbClr val="010202"/>
                </a:solidFill>
                <a:latin typeface="Bookman Old Style"/>
                <a:cs typeface="Bookman Old Style"/>
              </a:rPr>
              <a:t>s</a:t>
            </a:r>
            <a:r>
              <a:rPr dirty="0" baseline="-33333" sz="1125" spc="30" i="1">
                <a:solidFill>
                  <a:srgbClr val="010202"/>
                </a:solidFill>
                <a:latin typeface="Times New Roman"/>
                <a:cs typeface="Times New Roman"/>
              </a:rPr>
              <a:t>l </a:t>
            </a:r>
            <a:r>
              <a:rPr dirty="0" sz="1000" spc="-5">
                <a:solidFill>
                  <a:srgbClr val="010202"/>
                </a:solidFill>
                <a:latin typeface="Times New Roman"/>
                <a:cs typeface="Times New Roman"/>
              </a:rPr>
              <a:t>with temperature at constant pressure is </a:t>
            </a:r>
            <a:r>
              <a:rPr dirty="0" sz="1000" spc="-10">
                <a:solidFill>
                  <a:srgbClr val="010202"/>
                </a:solidFill>
                <a:latin typeface="Times New Roman"/>
                <a:cs typeface="Times New Roman"/>
              </a:rPr>
              <a:t>shown</a:t>
            </a:r>
            <a:endParaRPr sz="1000">
              <a:latin typeface="Times New Roman"/>
              <a:cs typeface="Times New Roman"/>
            </a:endParaRPr>
          </a:p>
        </p:txBody>
      </p:sp>
      <p:sp>
        <p:nvSpPr>
          <p:cNvPr id="7" name="object 7"/>
          <p:cNvSpPr txBox="1"/>
          <p:nvPr/>
        </p:nvSpPr>
        <p:spPr>
          <a:xfrm>
            <a:off x="424776" y="950016"/>
            <a:ext cx="4648835" cy="598170"/>
          </a:xfrm>
          <a:prstGeom prst="rect">
            <a:avLst/>
          </a:prstGeom>
        </p:spPr>
        <p:txBody>
          <a:bodyPr wrap="square" lIns="0" tIns="70485" rIns="0" bIns="0" rtlCol="0" vert="horz">
            <a:spAutoFit/>
          </a:bodyPr>
          <a:lstStyle/>
          <a:p>
            <a:pPr marL="38100">
              <a:lnSpc>
                <a:spcPct val="100000"/>
              </a:lnSpc>
              <a:spcBef>
                <a:spcPts val="555"/>
              </a:spcBef>
            </a:pPr>
            <a:r>
              <a:rPr dirty="0" sz="1000">
                <a:solidFill>
                  <a:srgbClr val="010202"/>
                </a:solidFill>
                <a:latin typeface="Times New Roman"/>
                <a:cs typeface="Times New Roman"/>
              </a:rPr>
              <a:t>in Fig.</a:t>
            </a:r>
            <a:r>
              <a:rPr dirty="0" sz="1000" spc="15">
                <a:solidFill>
                  <a:srgbClr val="010202"/>
                </a:solidFill>
                <a:latin typeface="Times New Roman"/>
                <a:cs typeface="Times New Roman"/>
              </a:rPr>
              <a:t> </a:t>
            </a:r>
            <a:r>
              <a:rPr dirty="0" sz="1000">
                <a:solidFill>
                  <a:srgbClr val="010202"/>
                </a:solidFill>
                <a:latin typeface="Times New Roman"/>
                <a:cs typeface="Times New Roman"/>
              </a:rPr>
              <a:t>7.2.</a:t>
            </a:r>
            <a:endParaRPr sz="1000">
              <a:latin typeface="Times New Roman"/>
              <a:cs typeface="Times New Roman"/>
            </a:endParaRPr>
          </a:p>
          <a:p>
            <a:pPr marL="38100" marR="30480" indent="127000">
              <a:lnSpc>
                <a:spcPct val="100000"/>
              </a:lnSpc>
              <a:spcBef>
                <a:spcPts val="450"/>
              </a:spcBef>
            </a:pPr>
            <a:r>
              <a:rPr dirty="0" sz="1000" spc="-5">
                <a:solidFill>
                  <a:srgbClr val="010202"/>
                </a:solidFill>
                <a:latin typeface="Times New Roman"/>
                <a:cs typeface="Times New Roman"/>
              </a:rPr>
              <a:t>Figs. 7.1 and 7.2 show that, at </a:t>
            </a:r>
            <a:r>
              <a:rPr dirty="0" sz="1000">
                <a:solidFill>
                  <a:srgbClr val="010202"/>
                </a:solidFill>
                <a:latin typeface="Times New Roman"/>
                <a:cs typeface="Times New Roman"/>
              </a:rPr>
              <a:t>1 </a:t>
            </a:r>
            <a:r>
              <a:rPr dirty="0" sz="1000" spc="-5">
                <a:solidFill>
                  <a:srgbClr val="010202"/>
                </a:solidFill>
                <a:latin typeface="Times New Roman"/>
                <a:cs typeface="Times New Roman"/>
              </a:rPr>
              <a:t>atm pressure and temperatures greater than 0°C, the  minimum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occurs when all of the </a:t>
            </a:r>
            <a:r>
              <a:rPr dirty="0" sz="1000">
                <a:solidFill>
                  <a:srgbClr val="010202"/>
                </a:solidFill>
                <a:latin typeface="Times New Roman"/>
                <a:cs typeface="Times New Roman"/>
              </a:rPr>
              <a:t>H</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 is in the liquid</a:t>
            </a:r>
            <a:r>
              <a:rPr dirty="0" sz="1000" spc="-10">
                <a:solidFill>
                  <a:srgbClr val="010202"/>
                </a:solidFill>
                <a:latin typeface="Times New Roman"/>
                <a:cs typeface="Times New Roman"/>
              </a:rPr>
              <a:t> </a:t>
            </a:r>
            <a:r>
              <a:rPr dirty="0" sz="1000">
                <a:solidFill>
                  <a:srgbClr val="010202"/>
                </a:solidFill>
                <a:latin typeface="Times New Roman"/>
                <a:cs typeface="Times New Roman"/>
              </a:rPr>
              <a:t>phase,</a:t>
            </a:r>
            <a:endParaRPr sz="1000">
              <a:latin typeface="Times New Roman"/>
              <a:cs typeface="Times New Roman"/>
            </a:endParaRPr>
          </a:p>
        </p:txBody>
      </p:sp>
      <p:sp>
        <p:nvSpPr>
          <p:cNvPr id="8" name="object 8"/>
          <p:cNvSpPr/>
          <p:nvPr/>
        </p:nvSpPr>
        <p:spPr>
          <a:xfrm>
            <a:off x="1119187" y="1776882"/>
            <a:ext cx="3248025" cy="3457575"/>
          </a:xfrm>
          <a:prstGeom prst="rect">
            <a:avLst/>
          </a:prstGeom>
          <a:blipFill>
            <a:blip r:embed="rId3" cstate="print"/>
            <a:stretch>
              <a:fillRect/>
            </a:stretch>
          </a:blipFill>
        </p:spPr>
        <p:txBody>
          <a:bodyPr wrap="square" lIns="0" tIns="0" rIns="0" bIns="0" rtlCol="0"/>
          <a:lstStyle/>
          <a:p/>
        </p:txBody>
      </p:sp>
      <p:sp>
        <p:nvSpPr>
          <p:cNvPr id="9" name="object 9"/>
          <p:cNvSpPr txBox="1"/>
          <p:nvPr/>
        </p:nvSpPr>
        <p:spPr>
          <a:xfrm>
            <a:off x="406387" y="5437022"/>
            <a:ext cx="4674235" cy="1195705"/>
          </a:xfrm>
          <a:prstGeom prst="rect">
            <a:avLst/>
          </a:prstGeom>
        </p:spPr>
        <p:txBody>
          <a:bodyPr wrap="square" lIns="0" tIns="27939" rIns="0" bIns="0" rtlCol="0" vert="horz">
            <a:spAutoFit/>
          </a:bodyPr>
          <a:lstStyle/>
          <a:p>
            <a:pPr algn="just" marL="942340" marR="471170" indent="-457200">
              <a:lnSpc>
                <a:spcPts val="1100"/>
              </a:lnSpc>
              <a:spcBef>
                <a:spcPts val="219"/>
              </a:spcBef>
            </a:pPr>
            <a:r>
              <a:rPr dirty="0" sz="1000" b="1">
                <a:solidFill>
                  <a:srgbClr val="010202"/>
                </a:solidFill>
                <a:latin typeface="Times New Roman"/>
                <a:cs typeface="Times New Roman"/>
              </a:rPr>
              <a:t>Figure 7.1 </a:t>
            </a:r>
            <a:r>
              <a:rPr dirty="0" sz="1000">
                <a:solidFill>
                  <a:srgbClr val="010202"/>
                </a:solidFill>
                <a:latin typeface="Times New Roman"/>
                <a:cs typeface="Times New Roman"/>
              </a:rPr>
              <a:t>Schematic representation of the variations of the </a:t>
            </a:r>
            <a:r>
              <a:rPr dirty="0" sz="1000" spc="5">
                <a:solidFill>
                  <a:srgbClr val="010202"/>
                </a:solidFill>
                <a:latin typeface="Times New Roman"/>
                <a:cs typeface="Times New Roman"/>
              </a:rPr>
              <a:t>molar  </a:t>
            </a:r>
            <a:r>
              <a:rPr dirty="0" sz="1000" spc="35">
                <a:solidFill>
                  <a:srgbClr val="010202"/>
                </a:solidFill>
                <a:latin typeface="Times New Roman"/>
                <a:cs typeface="Times New Roman"/>
              </a:rPr>
              <a:t>Gibbs </a:t>
            </a:r>
            <a:r>
              <a:rPr dirty="0" sz="1000" spc="30">
                <a:solidFill>
                  <a:srgbClr val="010202"/>
                </a:solidFill>
                <a:latin typeface="Times New Roman"/>
                <a:cs typeface="Times New Roman"/>
              </a:rPr>
              <a:t>free</a:t>
            </a:r>
            <a:r>
              <a:rPr dirty="0" sz="1000" spc="310">
                <a:solidFill>
                  <a:srgbClr val="010202"/>
                </a:solidFill>
                <a:latin typeface="Times New Roman"/>
                <a:cs typeface="Times New Roman"/>
              </a:rPr>
              <a:t> </a:t>
            </a:r>
            <a:r>
              <a:rPr dirty="0" sz="1000" spc="35">
                <a:solidFill>
                  <a:srgbClr val="010202"/>
                </a:solidFill>
                <a:latin typeface="Times New Roman"/>
                <a:cs typeface="Times New Roman"/>
              </a:rPr>
              <a:t>energies </a:t>
            </a:r>
            <a:r>
              <a:rPr dirty="0" sz="1000" spc="20">
                <a:solidFill>
                  <a:srgbClr val="010202"/>
                </a:solidFill>
                <a:latin typeface="Times New Roman"/>
                <a:cs typeface="Times New Roman"/>
              </a:rPr>
              <a:t>of </a:t>
            </a:r>
            <a:r>
              <a:rPr dirty="0" sz="1000" spc="35">
                <a:solidFill>
                  <a:srgbClr val="010202"/>
                </a:solidFill>
                <a:latin typeface="Times New Roman"/>
                <a:cs typeface="Times New Roman"/>
              </a:rPr>
              <a:t>solid </a:t>
            </a:r>
            <a:r>
              <a:rPr dirty="0" sz="1000" spc="30">
                <a:solidFill>
                  <a:srgbClr val="010202"/>
                </a:solidFill>
                <a:latin typeface="Times New Roman"/>
                <a:cs typeface="Times New Roman"/>
              </a:rPr>
              <a:t>and</a:t>
            </a:r>
            <a:r>
              <a:rPr dirty="0" sz="1000" spc="310">
                <a:solidFill>
                  <a:srgbClr val="010202"/>
                </a:solidFill>
                <a:latin typeface="Times New Roman"/>
                <a:cs typeface="Times New Roman"/>
              </a:rPr>
              <a:t> </a:t>
            </a:r>
            <a:r>
              <a:rPr dirty="0" sz="1000" spc="35">
                <a:solidFill>
                  <a:srgbClr val="010202"/>
                </a:solidFill>
                <a:latin typeface="Times New Roman"/>
                <a:cs typeface="Times New Roman"/>
              </a:rPr>
              <a:t>liquid water </a:t>
            </a:r>
            <a:r>
              <a:rPr dirty="0" sz="1000" spc="45">
                <a:solidFill>
                  <a:srgbClr val="010202"/>
                </a:solidFill>
                <a:latin typeface="Times New Roman"/>
                <a:cs typeface="Times New Roman"/>
              </a:rPr>
              <a:t>with  </a:t>
            </a:r>
            <a:r>
              <a:rPr dirty="0" sz="1000">
                <a:solidFill>
                  <a:srgbClr val="010202"/>
                </a:solidFill>
                <a:latin typeface="Times New Roman"/>
                <a:cs typeface="Times New Roman"/>
              </a:rPr>
              <a:t>temperature at constant</a:t>
            </a:r>
            <a:r>
              <a:rPr dirty="0" sz="1000" spc="-10">
                <a:solidFill>
                  <a:srgbClr val="010202"/>
                </a:solidFill>
                <a:latin typeface="Times New Roman"/>
                <a:cs typeface="Times New Roman"/>
              </a:rPr>
              <a:t> </a:t>
            </a:r>
            <a:r>
              <a:rPr dirty="0" sz="1000">
                <a:solidFill>
                  <a:srgbClr val="010202"/>
                </a:solidFill>
                <a:latin typeface="Times New Roman"/>
                <a:cs typeface="Times New Roman"/>
              </a:rPr>
              <a:t>pressure.</a:t>
            </a:r>
            <a:endParaRPr sz="1000">
              <a:latin typeface="Times New Roman"/>
              <a:cs typeface="Times New Roman"/>
            </a:endParaRPr>
          </a:p>
          <a:p>
            <a:pPr>
              <a:lnSpc>
                <a:spcPct val="100000"/>
              </a:lnSpc>
              <a:spcBef>
                <a:spcPts val="45"/>
              </a:spcBef>
            </a:pPr>
            <a:endParaRPr sz="900">
              <a:latin typeface="Times New Roman"/>
              <a:cs typeface="Times New Roman"/>
            </a:endParaRPr>
          </a:p>
          <a:p>
            <a:pPr algn="just" marL="50800" marR="43180">
              <a:lnSpc>
                <a:spcPct val="130900"/>
              </a:lnSpc>
            </a:pPr>
            <a:r>
              <a:rPr dirty="0" sz="1000">
                <a:solidFill>
                  <a:srgbClr val="010202"/>
                </a:solidFill>
                <a:latin typeface="Times New Roman"/>
                <a:cs typeface="Times New Roman"/>
              </a:rPr>
              <a:t>and at 1 atm pressure and temperatures lower than 0°C, the minimum Gibbs free energy  occurs when all of the H</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 is in the solid phase. The slopes of the lines in Fig. 7.1 are  obtained from Eq. (5.25)</a:t>
            </a:r>
            <a:r>
              <a:rPr dirty="0" sz="1000" spc="-5">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
        <p:nvSpPr>
          <p:cNvPr id="10" name="object 10"/>
          <p:cNvSpPr/>
          <p:nvPr/>
        </p:nvSpPr>
        <p:spPr>
          <a:xfrm>
            <a:off x="1381658" y="718604"/>
            <a:ext cx="352425" cy="171450"/>
          </a:xfrm>
          <a:prstGeom prst="rect">
            <a:avLst/>
          </a:prstGeom>
          <a:blipFill>
            <a:blip r:embed="rId4" cstate="print"/>
            <a:stretch>
              <a:fillRect/>
            </a:stretch>
          </a:blipFill>
        </p:spPr>
        <p:txBody>
          <a:bodyPr wrap="square" lIns="0" tIns="0" rIns="0" bIns="0" rtlCol="0"/>
          <a:lstStyle/>
          <a:p/>
        </p:txBody>
      </p:sp>
      <p:sp>
        <p:nvSpPr>
          <p:cNvPr id="11" name="object 11"/>
          <p:cNvSpPr/>
          <p:nvPr/>
        </p:nvSpPr>
        <p:spPr>
          <a:xfrm>
            <a:off x="2214740" y="6911797"/>
            <a:ext cx="1038225" cy="438150"/>
          </a:xfrm>
          <a:prstGeom prst="rect">
            <a:avLst/>
          </a:prstGeom>
          <a:blipFill>
            <a:blip r:embed="rId5" cstate="print"/>
            <a:stretch>
              <a:fillRect/>
            </a:stretch>
          </a:blipFill>
        </p:spPr>
        <p:txBody>
          <a:bodyPr wrap="square" lIns="0" tIns="0" rIns="0" bIns="0" rtlCol="0"/>
          <a:lstStyl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1280794"/>
            <a:ext cx="2677160" cy="177800"/>
          </a:xfrm>
          <a:prstGeom prst="rect">
            <a:avLst/>
          </a:prstGeom>
        </p:spPr>
        <p:txBody>
          <a:bodyPr wrap="square" lIns="0" tIns="12700" rIns="0" bIns="0" rtlCol="0" vert="horz">
            <a:spAutoFit/>
          </a:bodyPr>
          <a:lstStyle/>
          <a:p>
            <a:pPr marL="12700">
              <a:lnSpc>
                <a:spcPct val="100000"/>
              </a:lnSpc>
              <a:spcBef>
                <a:spcPts val="100"/>
              </a:spcBef>
            </a:pPr>
            <a:r>
              <a:rPr dirty="0" sz="1000" spc="-15">
                <a:solidFill>
                  <a:srgbClr val="010202"/>
                </a:solidFill>
                <a:latin typeface="Times New Roman"/>
                <a:cs typeface="Times New Roman"/>
              </a:rPr>
              <a:t>Similarly, </a:t>
            </a:r>
            <a:r>
              <a:rPr dirty="0" sz="1000" spc="-5">
                <a:solidFill>
                  <a:srgbClr val="010202"/>
                </a:solidFill>
                <a:latin typeface="Times New Roman"/>
                <a:cs typeface="Times New Roman"/>
              </a:rPr>
              <a:t>the slope of the line in Fig. 7.2 is given as</a:t>
            </a:r>
            <a:endParaRPr sz="1000">
              <a:latin typeface="Times New Roman"/>
              <a:cs typeface="Times New Roman"/>
            </a:endParaRPr>
          </a:p>
        </p:txBody>
      </p:sp>
      <p:sp>
        <p:nvSpPr>
          <p:cNvPr id="3" name="object 3"/>
          <p:cNvSpPr/>
          <p:nvPr/>
        </p:nvSpPr>
        <p:spPr>
          <a:xfrm>
            <a:off x="1893887" y="1642745"/>
            <a:ext cx="1276350" cy="44767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2292984"/>
            <a:ext cx="4599940" cy="330200"/>
          </a:xfrm>
          <a:prstGeom prst="rect">
            <a:avLst/>
          </a:prstGeom>
        </p:spPr>
        <p:txBody>
          <a:bodyPr wrap="square" lIns="0" tIns="12700" rIns="0" bIns="0" rtlCol="0" vert="horz">
            <a:spAutoFit/>
          </a:bodyPr>
          <a:lstStyle/>
          <a:p>
            <a:pPr marL="12700" marR="5080">
              <a:lnSpc>
                <a:spcPct val="100000"/>
              </a:lnSpc>
              <a:spcBef>
                <a:spcPts val="100"/>
              </a:spcBef>
            </a:pPr>
            <a:r>
              <a:rPr dirty="0" sz="1000">
                <a:solidFill>
                  <a:srgbClr val="010202"/>
                </a:solidFill>
                <a:latin typeface="Times New Roman"/>
                <a:cs typeface="Times New Roman"/>
              </a:rPr>
              <a:t>where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S </a:t>
            </a:r>
            <a:r>
              <a:rPr dirty="0" sz="1000">
                <a:solidFill>
                  <a:srgbClr val="010202"/>
                </a:solidFill>
                <a:latin typeface="Times New Roman"/>
                <a:cs typeface="Times New Roman"/>
              </a:rPr>
              <a:t>is the change in the molar entropy which occurs as a result of the change </a:t>
            </a:r>
            <a:r>
              <a:rPr dirty="0" sz="1000" spc="-5">
                <a:solidFill>
                  <a:srgbClr val="010202"/>
                </a:solidFill>
                <a:latin typeface="Times New Roman"/>
                <a:cs typeface="Times New Roman"/>
              </a:rPr>
              <a:t>of  state. The slope of the line in Fig. 7.2 is negative, which shows that, at all</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temperatures,</a:t>
            </a:r>
            <a:endParaRPr sz="1000">
              <a:latin typeface="Times New Roman"/>
              <a:cs typeface="Times New Roman"/>
            </a:endParaRPr>
          </a:p>
        </p:txBody>
      </p:sp>
      <p:sp>
        <p:nvSpPr>
          <p:cNvPr id="5" name="object 5"/>
          <p:cNvSpPr/>
          <p:nvPr/>
        </p:nvSpPr>
        <p:spPr>
          <a:xfrm>
            <a:off x="2003425" y="2797810"/>
            <a:ext cx="1057275" cy="200025"/>
          </a:xfrm>
          <a:prstGeom prst="rect">
            <a:avLst/>
          </a:prstGeom>
          <a:blipFill>
            <a:blip r:embed="rId3" cstate="print"/>
            <a:stretch>
              <a:fillRect/>
            </a:stretch>
          </a:blipFill>
        </p:spPr>
        <p:txBody>
          <a:bodyPr wrap="square" lIns="0" tIns="0" rIns="0" bIns="0" rtlCol="0"/>
          <a:lstStyle/>
          <a:p/>
        </p:txBody>
      </p:sp>
      <p:sp>
        <p:nvSpPr>
          <p:cNvPr id="6" name="object 6"/>
          <p:cNvSpPr/>
          <p:nvPr/>
        </p:nvSpPr>
        <p:spPr>
          <a:xfrm>
            <a:off x="938212" y="3235325"/>
            <a:ext cx="3609975" cy="3457575"/>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444512" y="6895465"/>
            <a:ext cx="4599305" cy="901700"/>
          </a:xfrm>
          <a:prstGeom prst="rect">
            <a:avLst/>
          </a:prstGeom>
        </p:spPr>
        <p:txBody>
          <a:bodyPr wrap="square" lIns="0" tIns="27940" rIns="0" bIns="0" rtlCol="0" vert="horz">
            <a:spAutoFit/>
          </a:bodyPr>
          <a:lstStyle/>
          <a:p>
            <a:pPr marL="903605" marR="635000" indent="-457200">
              <a:lnSpc>
                <a:spcPts val="1100"/>
              </a:lnSpc>
              <a:spcBef>
                <a:spcPts val="22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7.2 </a:t>
            </a:r>
            <a:r>
              <a:rPr dirty="0" sz="1000">
                <a:solidFill>
                  <a:srgbClr val="010202"/>
                </a:solidFill>
                <a:latin typeface="Times New Roman"/>
                <a:cs typeface="Times New Roman"/>
              </a:rPr>
              <a:t>Schematic representation of the variation of the molar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melting of water with temperature at  constant</a:t>
            </a:r>
            <a:r>
              <a:rPr dirty="0" sz="1000" spc="-5">
                <a:solidFill>
                  <a:srgbClr val="010202"/>
                </a:solidFill>
                <a:latin typeface="Times New Roman"/>
                <a:cs typeface="Times New Roman"/>
              </a:rPr>
              <a:t> </a:t>
            </a:r>
            <a:r>
              <a:rPr dirty="0" sz="1000">
                <a:solidFill>
                  <a:srgbClr val="010202"/>
                </a:solidFill>
                <a:latin typeface="Times New Roman"/>
                <a:cs typeface="Times New Roman"/>
              </a:rPr>
              <a:t>pressure.</a:t>
            </a:r>
            <a:endParaRPr sz="1000">
              <a:latin typeface="Times New Roman"/>
              <a:cs typeface="Times New Roman"/>
            </a:endParaRPr>
          </a:p>
          <a:p>
            <a:pPr>
              <a:lnSpc>
                <a:spcPct val="100000"/>
              </a:lnSpc>
              <a:spcBef>
                <a:spcPts val="45"/>
              </a:spcBef>
            </a:pPr>
            <a:endParaRPr sz="900">
              <a:latin typeface="Times New Roman"/>
              <a:cs typeface="Times New Roman"/>
            </a:endParaRPr>
          </a:p>
          <a:p>
            <a:pPr marL="12700" marR="5080">
              <a:lnSpc>
                <a:spcPct val="100000"/>
              </a:lnSpc>
            </a:pPr>
            <a:r>
              <a:rPr dirty="0" sz="1000">
                <a:solidFill>
                  <a:srgbClr val="010202"/>
                </a:solidFill>
                <a:latin typeface="Times New Roman"/>
                <a:cs typeface="Times New Roman"/>
              </a:rPr>
              <a:t>as is to be expected in view of the fact that, at any temperature, the liquid phase is more  </a:t>
            </a:r>
            <a:r>
              <a:rPr dirty="0" sz="1000" spc="-5">
                <a:solidFill>
                  <a:srgbClr val="010202"/>
                </a:solidFill>
                <a:latin typeface="Times New Roman"/>
                <a:cs typeface="Times New Roman"/>
              </a:rPr>
              <a:t>disordered than is the solid</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phase.</a:t>
            </a:r>
            <a:endParaRPr sz="1000">
              <a:latin typeface="Times New Roman"/>
              <a:cs typeface="Times New Roman"/>
            </a:endParaRPr>
          </a:p>
        </p:txBody>
      </p:sp>
      <p:sp>
        <p:nvSpPr>
          <p:cNvPr id="8" name="object 8"/>
          <p:cNvSpPr txBox="1"/>
          <p:nvPr/>
        </p:nvSpPr>
        <p:spPr>
          <a:xfrm>
            <a:off x="444512" y="403223"/>
            <a:ext cx="4598035" cy="432434"/>
          </a:xfrm>
          <a:prstGeom prst="rect">
            <a:avLst/>
          </a:prstGeom>
        </p:spPr>
        <p:txBody>
          <a:bodyPr wrap="square" lIns="0" tIns="12700" rIns="0" bIns="0" rtlCol="0" vert="horz">
            <a:spAutoFit/>
          </a:bodyPr>
          <a:lstStyle/>
          <a:p>
            <a:pPr marL="1829435">
              <a:lnSpc>
                <a:spcPct val="100000"/>
              </a:lnSpc>
              <a:spcBef>
                <a:spcPts val="100"/>
              </a:spcBef>
            </a:pPr>
            <a:r>
              <a:rPr dirty="0" sz="1000" i="1">
                <a:solidFill>
                  <a:srgbClr val="231F20"/>
                </a:solidFill>
                <a:latin typeface="Times New Roman"/>
                <a:cs typeface="Times New Roman"/>
              </a:rPr>
              <a:t>Phase Equilibrium in a One-Component System</a:t>
            </a:r>
            <a:r>
              <a:rPr dirty="0" sz="1000" spc="155" i="1">
                <a:solidFill>
                  <a:srgbClr val="231F20"/>
                </a:solidFill>
                <a:latin typeface="Times New Roman"/>
                <a:cs typeface="Times New Roman"/>
              </a:rPr>
              <a:t> </a:t>
            </a:r>
            <a:r>
              <a:rPr dirty="0" sz="1000">
                <a:solidFill>
                  <a:srgbClr val="231F20"/>
                </a:solidFill>
                <a:latin typeface="Times New Roman"/>
                <a:cs typeface="Times New Roman"/>
              </a:rPr>
              <a:t>177</a:t>
            </a:r>
            <a:endParaRPr sz="1000">
              <a:latin typeface="Times New Roman"/>
              <a:cs typeface="Times New Roman"/>
            </a:endParaRPr>
          </a:p>
          <a:p>
            <a:pPr marL="12700">
              <a:lnSpc>
                <a:spcPct val="100000"/>
              </a:lnSpc>
              <a:spcBef>
                <a:spcPts val="800"/>
              </a:spcBef>
            </a:pPr>
            <a:r>
              <a:rPr dirty="0" sz="1000" spc="-5">
                <a:solidFill>
                  <a:srgbClr val="010202"/>
                </a:solidFill>
                <a:latin typeface="Times New Roman"/>
                <a:cs typeface="Times New Roman"/>
              </a:rPr>
              <a:t>and the curvatures of the lines are obtained from Eq. (6.12)</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9" name="object 9"/>
          <p:cNvSpPr/>
          <p:nvPr/>
        </p:nvSpPr>
        <p:spPr>
          <a:xfrm>
            <a:off x="1736725" y="896937"/>
            <a:ext cx="1619250" cy="352425"/>
          </a:xfrm>
          <a:prstGeom prst="rect">
            <a:avLst/>
          </a:prstGeom>
          <a:blipFill>
            <a:blip r:embed="rId5" cstate="print"/>
            <a:stretch>
              <a:fillRect/>
            </a:stretch>
          </a:blipFill>
        </p:spPr>
        <p:txBody>
          <a:bodyPr wrap="square" lIns="0" tIns="0" rIns="0" bIns="0" rtlCol="0"/>
          <a:lstStyle/>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51862" y="2633141"/>
            <a:ext cx="287464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For the change of state solid → liquid, subtraction</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3" name="object 3"/>
          <p:cNvSpPr txBox="1"/>
          <p:nvPr/>
        </p:nvSpPr>
        <p:spPr>
          <a:xfrm>
            <a:off x="441172" y="3179672"/>
            <a:ext cx="4650740" cy="445770"/>
          </a:xfrm>
          <a:prstGeom prst="rect">
            <a:avLst/>
          </a:prstGeom>
        </p:spPr>
        <p:txBody>
          <a:bodyPr wrap="square" lIns="0" tIns="12700" rIns="0" bIns="0" rtlCol="0" vert="horz">
            <a:spAutoFit/>
          </a:bodyPr>
          <a:lstStyle/>
          <a:p>
            <a:pPr marL="38100" marR="30480">
              <a:lnSpc>
                <a:spcPct val="137900"/>
              </a:lnSpc>
              <a:spcBef>
                <a:spcPts val="100"/>
              </a:spcBef>
            </a:pPr>
            <a:r>
              <a:rPr dirty="0" sz="1000">
                <a:solidFill>
                  <a:srgbClr val="010202"/>
                </a:solidFill>
                <a:latin typeface="Times New Roman"/>
                <a:cs typeface="Times New Roman"/>
              </a:rPr>
              <a:t>where </a:t>
            </a:r>
            <a:r>
              <a:rPr dirty="0" sz="1000" spc="15">
                <a:solidFill>
                  <a:srgbClr val="010202"/>
                </a:solidFill>
                <a:latin typeface="Times New Roman"/>
                <a:cs typeface="Times New Roman"/>
              </a:rPr>
              <a:t>O</a:t>
            </a:r>
            <a:r>
              <a:rPr dirty="0" sz="1000" spc="15" i="1">
                <a:solidFill>
                  <a:srgbClr val="010202"/>
                </a:solidFill>
                <a:latin typeface="Times New Roman"/>
                <a:cs typeface="Times New Roman"/>
              </a:rPr>
              <a:t>H</a:t>
            </a:r>
            <a:r>
              <a:rPr dirty="0" baseline="-33333" sz="1125" spc="22" i="1">
                <a:solidFill>
                  <a:srgbClr val="010202"/>
                </a:solidFill>
                <a:latin typeface="Times New Roman"/>
                <a:cs typeface="Times New Roman"/>
              </a:rPr>
              <a:t>(s</a:t>
            </a:r>
            <a:r>
              <a:rPr dirty="0" baseline="-33333" sz="1125" spc="22" b="0" i="1">
                <a:solidFill>
                  <a:srgbClr val="010202"/>
                </a:solidFill>
                <a:latin typeface="Bookman Old Style"/>
                <a:cs typeface="Bookman Old Style"/>
              </a:rPr>
              <a:t>s</a:t>
            </a:r>
            <a:r>
              <a:rPr dirty="0" baseline="-33333" sz="1125" spc="22" i="1">
                <a:solidFill>
                  <a:srgbClr val="010202"/>
                </a:solidFill>
                <a:latin typeface="Times New Roman"/>
                <a:cs typeface="Times New Roman"/>
              </a:rPr>
              <a:t>l) </a:t>
            </a:r>
            <a:r>
              <a:rPr dirty="0" sz="1000">
                <a:solidFill>
                  <a:srgbClr val="010202"/>
                </a:solidFill>
                <a:latin typeface="Times New Roman"/>
                <a:cs typeface="Times New Roman"/>
              </a:rPr>
              <a:t>and </a:t>
            </a:r>
            <a:r>
              <a:rPr dirty="0" sz="1000" spc="15">
                <a:solidFill>
                  <a:srgbClr val="010202"/>
                </a:solidFill>
                <a:latin typeface="Times New Roman"/>
                <a:cs typeface="Times New Roman"/>
              </a:rPr>
              <a:t>O</a:t>
            </a:r>
            <a:r>
              <a:rPr dirty="0" sz="1000" spc="15" i="1">
                <a:solidFill>
                  <a:srgbClr val="010202"/>
                </a:solidFill>
                <a:latin typeface="Times New Roman"/>
                <a:cs typeface="Times New Roman"/>
              </a:rPr>
              <a:t>S</a:t>
            </a:r>
            <a:r>
              <a:rPr dirty="0" baseline="-33333" sz="1125" spc="22" i="1">
                <a:solidFill>
                  <a:srgbClr val="010202"/>
                </a:solidFill>
                <a:latin typeface="Times New Roman"/>
                <a:cs typeface="Times New Roman"/>
              </a:rPr>
              <a:t>(s</a:t>
            </a:r>
            <a:r>
              <a:rPr dirty="0" baseline="-33333" sz="1125" spc="22" b="0" i="1">
                <a:solidFill>
                  <a:srgbClr val="010202"/>
                </a:solidFill>
                <a:latin typeface="Bookman Old Style"/>
                <a:cs typeface="Bookman Old Style"/>
              </a:rPr>
              <a:t>s</a:t>
            </a:r>
            <a:r>
              <a:rPr dirty="0" baseline="-33333" sz="1125" spc="22" i="1">
                <a:solidFill>
                  <a:srgbClr val="010202"/>
                </a:solidFill>
                <a:latin typeface="Times New Roman"/>
                <a:cs typeface="Times New Roman"/>
              </a:rPr>
              <a:t>l) </a:t>
            </a:r>
            <a:r>
              <a:rPr dirty="0" sz="1000">
                <a:solidFill>
                  <a:srgbClr val="010202"/>
                </a:solidFill>
                <a:latin typeface="Times New Roman"/>
                <a:cs typeface="Times New Roman"/>
              </a:rPr>
              <a:t>are, </a:t>
            </a:r>
            <a:r>
              <a:rPr dirty="0" sz="1000" spc="-5">
                <a:solidFill>
                  <a:srgbClr val="010202"/>
                </a:solidFill>
                <a:latin typeface="Times New Roman"/>
                <a:cs typeface="Times New Roman"/>
              </a:rPr>
              <a:t>respectively, </a:t>
            </a:r>
            <a:r>
              <a:rPr dirty="0" sz="1000">
                <a:solidFill>
                  <a:srgbClr val="010202"/>
                </a:solidFill>
                <a:latin typeface="Times New Roman"/>
                <a:cs typeface="Times New Roman"/>
              </a:rPr>
              <a:t>the changes in the molar enthalpy and molar  </a:t>
            </a:r>
            <a:r>
              <a:rPr dirty="0" sz="1000" spc="-5">
                <a:solidFill>
                  <a:srgbClr val="010202"/>
                </a:solidFill>
                <a:latin typeface="Times New Roman"/>
                <a:cs typeface="Times New Roman"/>
              </a:rPr>
              <a:t>entropy which occur 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result of melting at the temperature </a:t>
            </a:r>
            <a:r>
              <a:rPr dirty="0" sz="1000" spc="-40" i="1">
                <a:solidFill>
                  <a:srgbClr val="010202"/>
                </a:solidFill>
                <a:latin typeface="Times New Roman"/>
                <a:cs typeface="Times New Roman"/>
              </a:rPr>
              <a:t>T. </a:t>
            </a:r>
            <a:r>
              <a:rPr dirty="0" sz="1000">
                <a:solidFill>
                  <a:srgbClr val="010202"/>
                </a:solidFill>
                <a:latin typeface="Times New Roman"/>
                <a:cs typeface="Times New Roman"/>
              </a:rPr>
              <a:t>From Eq.</a:t>
            </a:r>
            <a:r>
              <a:rPr dirty="0" sz="1000" spc="10">
                <a:solidFill>
                  <a:srgbClr val="010202"/>
                </a:solidFill>
                <a:latin typeface="Times New Roman"/>
                <a:cs typeface="Times New Roman"/>
              </a:rPr>
              <a:t> </a:t>
            </a:r>
            <a:r>
              <a:rPr dirty="0" sz="1000">
                <a:solidFill>
                  <a:srgbClr val="010202"/>
                </a:solidFill>
                <a:latin typeface="Times New Roman"/>
                <a:cs typeface="Times New Roman"/>
              </a:rPr>
              <a:t>(7.1)</a:t>
            </a:r>
            <a:endParaRPr sz="1000">
              <a:latin typeface="Times New Roman"/>
              <a:cs typeface="Times New Roman"/>
            </a:endParaRPr>
          </a:p>
        </p:txBody>
      </p:sp>
      <p:sp>
        <p:nvSpPr>
          <p:cNvPr id="4" name="object 4"/>
          <p:cNvSpPr txBox="1"/>
          <p:nvPr/>
        </p:nvSpPr>
        <p:spPr>
          <a:xfrm>
            <a:off x="444500" y="323876"/>
            <a:ext cx="4598670" cy="1837689"/>
          </a:xfrm>
          <a:prstGeom prst="rect">
            <a:avLst/>
          </a:prstGeom>
        </p:spPr>
        <p:txBody>
          <a:bodyPr wrap="square" lIns="0" tIns="92075" rIns="0" bIns="0" rtlCol="0" vert="horz">
            <a:spAutoFit/>
          </a:bodyPr>
          <a:lstStyle/>
          <a:p>
            <a:pPr algn="just" marL="12700">
              <a:lnSpc>
                <a:spcPct val="100000"/>
              </a:lnSpc>
              <a:spcBef>
                <a:spcPts val="725"/>
              </a:spcBef>
            </a:pPr>
            <a:r>
              <a:rPr dirty="0" sz="1000">
                <a:solidFill>
                  <a:srgbClr val="231F20"/>
                </a:solidFill>
                <a:latin typeface="Times New Roman"/>
                <a:cs typeface="Times New Roman"/>
              </a:rPr>
              <a:t>178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12700" marR="5080" indent="168275">
              <a:lnSpc>
                <a:spcPct val="101699"/>
              </a:lnSpc>
              <a:spcBef>
                <a:spcPts val="605"/>
              </a:spcBef>
            </a:pPr>
            <a:r>
              <a:rPr dirty="0" sz="1000">
                <a:solidFill>
                  <a:srgbClr val="010202"/>
                </a:solidFill>
                <a:latin typeface="Times New Roman"/>
                <a:cs typeface="Times New Roman"/>
              </a:rPr>
              <a:t>The state in which the solid and liquid phases of a one-component system are in  equilibrium with one another can be </a:t>
            </a:r>
            <a:r>
              <a:rPr dirty="0" sz="1000" spc="-5">
                <a:solidFill>
                  <a:srgbClr val="010202"/>
                </a:solidFill>
                <a:latin typeface="Times New Roman"/>
                <a:cs typeface="Times New Roman"/>
              </a:rPr>
              <a:t>determined </a:t>
            </a:r>
            <a:r>
              <a:rPr dirty="0" sz="1000">
                <a:solidFill>
                  <a:srgbClr val="010202"/>
                </a:solidFill>
                <a:latin typeface="Times New Roman"/>
                <a:cs typeface="Times New Roman"/>
              </a:rPr>
              <a:t>from consideration of the molar enthalpy  </a:t>
            </a:r>
            <a:r>
              <a:rPr dirty="0" sz="1000" spc="-5" i="1">
                <a:solidFill>
                  <a:srgbClr val="010202"/>
                </a:solidFill>
                <a:latin typeface="Times New Roman"/>
                <a:cs typeface="Times New Roman"/>
              </a:rPr>
              <a:t>H </a:t>
            </a:r>
            <a:r>
              <a:rPr dirty="0" sz="1000" spc="-5">
                <a:solidFill>
                  <a:srgbClr val="010202"/>
                </a:solidFill>
                <a:latin typeface="Times New Roman"/>
                <a:cs typeface="Times New Roman"/>
              </a:rPr>
              <a:t>and the molar entropy </a:t>
            </a:r>
            <a:r>
              <a:rPr dirty="0" sz="1000" i="1">
                <a:solidFill>
                  <a:srgbClr val="010202"/>
                </a:solidFill>
                <a:latin typeface="Times New Roman"/>
                <a:cs typeface="Times New Roman"/>
              </a:rPr>
              <a:t>S </a:t>
            </a:r>
            <a:r>
              <a:rPr dirty="0" sz="1000" spc="-5">
                <a:solidFill>
                  <a:srgbClr val="010202"/>
                </a:solidFill>
                <a:latin typeface="Times New Roman"/>
                <a:cs typeface="Times New Roman"/>
              </a:rPr>
              <a:t>of the system. From Eq.</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(5.2),</a:t>
            </a:r>
            <a:endParaRPr sz="1000">
              <a:latin typeface="Times New Roman"/>
              <a:cs typeface="Times New Roman"/>
            </a:endParaRPr>
          </a:p>
          <a:p>
            <a:pPr marL="19685" marR="1529080" indent="29209">
              <a:lnSpc>
                <a:spcPts val="4190"/>
              </a:lnSpc>
              <a:spcBef>
                <a:spcPts val="434"/>
              </a:spcBef>
            </a:pPr>
            <a:r>
              <a:rPr dirty="0" sz="1000" spc="-5">
                <a:solidFill>
                  <a:srgbClr val="010202"/>
                </a:solidFill>
                <a:latin typeface="Times New Roman"/>
                <a:cs typeface="Times New Roman"/>
              </a:rPr>
              <a:t>This can be written for both the solid and the liquid phases,  </a:t>
            </a:r>
            <a:r>
              <a:rPr dirty="0" sz="1000">
                <a:solidFill>
                  <a:srgbClr val="010202"/>
                </a:solidFill>
                <a:latin typeface="Times New Roman"/>
                <a:cs typeface="Times New Roman"/>
              </a:rPr>
              <a:t>and</a:t>
            </a:r>
            <a:endParaRPr sz="1000">
              <a:latin typeface="Times New Roman"/>
              <a:cs typeface="Times New Roman"/>
            </a:endParaRPr>
          </a:p>
        </p:txBody>
      </p:sp>
      <p:sp>
        <p:nvSpPr>
          <p:cNvPr id="5" name="object 5"/>
          <p:cNvSpPr/>
          <p:nvPr/>
        </p:nvSpPr>
        <p:spPr>
          <a:xfrm>
            <a:off x="2057209" y="1236370"/>
            <a:ext cx="952500" cy="142875"/>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1944662" y="1722666"/>
            <a:ext cx="1295400" cy="180974"/>
          </a:xfrm>
          <a:prstGeom prst="rect">
            <a:avLst/>
          </a:prstGeom>
          <a:blipFill>
            <a:blip r:embed="rId3" cstate="print"/>
            <a:stretch>
              <a:fillRect/>
            </a:stretch>
          </a:blipFill>
        </p:spPr>
        <p:txBody>
          <a:bodyPr wrap="square" lIns="0" tIns="0" rIns="0" bIns="0" rtlCol="0"/>
          <a:lstStyle/>
          <a:p/>
        </p:txBody>
      </p:sp>
      <p:sp>
        <p:nvSpPr>
          <p:cNvPr id="7" name="object 7"/>
          <p:cNvSpPr/>
          <p:nvPr/>
        </p:nvSpPr>
        <p:spPr>
          <a:xfrm>
            <a:off x="1854593" y="2282139"/>
            <a:ext cx="1343025" cy="180975"/>
          </a:xfrm>
          <a:prstGeom prst="rect">
            <a:avLst/>
          </a:prstGeom>
          <a:blipFill>
            <a:blip r:embed="rId4" cstate="print"/>
            <a:stretch>
              <a:fillRect/>
            </a:stretch>
          </a:blipFill>
        </p:spPr>
        <p:txBody>
          <a:bodyPr wrap="square" lIns="0" tIns="0" rIns="0" bIns="0" rtlCol="0"/>
          <a:lstStyle/>
          <a:p/>
        </p:txBody>
      </p:sp>
      <p:sp>
        <p:nvSpPr>
          <p:cNvPr id="8" name="object 8"/>
          <p:cNvSpPr/>
          <p:nvPr/>
        </p:nvSpPr>
        <p:spPr>
          <a:xfrm>
            <a:off x="1680972" y="2932125"/>
            <a:ext cx="1695450" cy="161925"/>
          </a:xfrm>
          <a:prstGeom prst="rect">
            <a:avLst/>
          </a:prstGeom>
          <a:blipFill>
            <a:blip r:embed="rId5" cstate="print"/>
            <a:stretch>
              <a:fillRect/>
            </a:stretch>
          </a:blipFill>
        </p:spPr>
        <p:txBody>
          <a:bodyPr wrap="square" lIns="0" tIns="0" rIns="0" bIns="0" rtlCol="0"/>
          <a:lstStyle/>
          <a:p/>
        </p:txBody>
      </p:sp>
      <p:sp>
        <p:nvSpPr>
          <p:cNvPr id="9" name="object 9"/>
          <p:cNvSpPr/>
          <p:nvPr/>
        </p:nvSpPr>
        <p:spPr>
          <a:xfrm>
            <a:off x="1138529" y="3762552"/>
            <a:ext cx="3295650" cy="3438525"/>
          </a:xfrm>
          <a:prstGeom prst="rect">
            <a:avLst/>
          </a:prstGeom>
          <a:blipFill>
            <a:blip r:embed="rId6" cstate="print"/>
            <a:stretch>
              <a:fillRect/>
            </a:stretch>
          </a:blipFill>
        </p:spPr>
        <p:txBody>
          <a:bodyPr wrap="square" lIns="0" tIns="0" rIns="0" bIns="0" rtlCol="0"/>
          <a:lstStyle/>
          <a:p/>
        </p:txBody>
      </p:sp>
      <p:sp>
        <p:nvSpPr>
          <p:cNvPr id="10" name="object 10"/>
          <p:cNvSpPr txBox="1"/>
          <p:nvPr/>
        </p:nvSpPr>
        <p:spPr>
          <a:xfrm>
            <a:off x="1113939" y="7239686"/>
            <a:ext cx="3297554" cy="596900"/>
          </a:xfrm>
          <a:prstGeom prst="rect">
            <a:avLst/>
          </a:prstGeom>
        </p:spPr>
        <p:txBody>
          <a:bodyPr wrap="square" lIns="0" tIns="27940" rIns="0" bIns="0" rtlCol="0" vert="horz">
            <a:spAutoFit/>
          </a:bodyPr>
          <a:lstStyle/>
          <a:p>
            <a:pPr algn="just" marL="469900" marR="5080" indent="-457200">
              <a:lnSpc>
                <a:spcPts val="1100"/>
              </a:lnSpc>
              <a:spcBef>
                <a:spcPts val="220"/>
              </a:spcBef>
            </a:pPr>
            <a:r>
              <a:rPr dirty="0" sz="1000" b="1">
                <a:solidFill>
                  <a:srgbClr val="010202"/>
                </a:solidFill>
                <a:latin typeface="Times New Roman"/>
                <a:cs typeface="Times New Roman"/>
              </a:rPr>
              <a:t>Figure 7.3 </a:t>
            </a:r>
            <a:r>
              <a:rPr dirty="0" sz="1000">
                <a:solidFill>
                  <a:srgbClr val="010202"/>
                </a:solidFill>
                <a:latin typeface="Times New Roman"/>
                <a:cs typeface="Times New Roman"/>
              </a:rPr>
              <a:t>The variations, with temperature, of the </a:t>
            </a:r>
            <a:r>
              <a:rPr dirty="0" sz="1000" spc="5">
                <a:solidFill>
                  <a:srgbClr val="010202"/>
                </a:solidFill>
                <a:latin typeface="Times New Roman"/>
                <a:cs typeface="Times New Roman"/>
              </a:rPr>
              <a:t>molar  </a:t>
            </a:r>
            <a:r>
              <a:rPr dirty="0" sz="1000" spc="-5">
                <a:solidFill>
                  <a:srgbClr val="010202"/>
                </a:solidFill>
                <a:latin typeface="Times New Roman"/>
                <a:cs typeface="Times New Roman"/>
              </a:rPr>
              <a:t>enthalpies of solid and liquid water at </a:t>
            </a:r>
            <a:r>
              <a:rPr dirty="0" sz="1000">
                <a:solidFill>
                  <a:srgbClr val="010202"/>
                </a:solidFill>
                <a:latin typeface="Times New Roman"/>
                <a:cs typeface="Times New Roman"/>
              </a:rPr>
              <a:t>1 </a:t>
            </a:r>
            <a:r>
              <a:rPr dirty="0" sz="1000" spc="-5">
                <a:solidFill>
                  <a:srgbClr val="010202"/>
                </a:solidFill>
                <a:latin typeface="Times New Roman"/>
                <a:cs typeface="Times New Roman"/>
              </a:rPr>
              <a:t>atm pressure.  </a:t>
            </a:r>
            <a:r>
              <a:rPr dirty="0" sz="1000" spc="15">
                <a:solidFill>
                  <a:srgbClr val="010202"/>
                </a:solidFill>
                <a:latin typeface="Times New Roman"/>
                <a:cs typeface="Times New Roman"/>
              </a:rPr>
              <a:t>The </a:t>
            </a:r>
            <a:r>
              <a:rPr dirty="0" sz="1000" spc="20">
                <a:solidFill>
                  <a:srgbClr val="010202"/>
                </a:solidFill>
                <a:latin typeface="Times New Roman"/>
                <a:cs typeface="Times New Roman"/>
              </a:rPr>
              <a:t>molar enthalpy </a:t>
            </a:r>
            <a:r>
              <a:rPr dirty="0" sz="1000" spc="10">
                <a:solidFill>
                  <a:srgbClr val="010202"/>
                </a:solidFill>
                <a:latin typeface="Times New Roman"/>
                <a:cs typeface="Times New Roman"/>
              </a:rPr>
              <a:t>of </a:t>
            </a:r>
            <a:r>
              <a:rPr dirty="0" sz="1000" spc="20">
                <a:solidFill>
                  <a:srgbClr val="010202"/>
                </a:solidFill>
                <a:latin typeface="Times New Roman"/>
                <a:cs typeface="Times New Roman"/>
              </a:rPr>
              <a:t>liquid water </a:t>
            </a:r>
            <a:r>
              <a:rPr dirty="0" sz="1000" spc="10">
                <a:solidFill>
                  <a:srgbClr val="010202"/>
                </a:solidFill>
                <a:latin typeface="Times New Roman"/>
                <a:cs typeface="Times New Roman"/>
              </a:rPr>
              <a:t>at </a:t>
            </a:r>
            <a:r>
              <a:rPr dirty="0" sz="1000" spc="15">
                <a:solidFill>
                  <a:srgbClr val="010202"/>
                </a:solidFill>
                <a:latin typeface="Times New Roman"/>
                <a:cs typeface="Times New Roman"/>
              </a:rPr>
              <a:t>298 </a:t>
            </a:r>
            <a:r>
              <a:rPr dirty="0" sz="1000" spc="-5">
                <a:solidFill>
                  <a:srgbClr val="010202"/>
                </a:solidFill>
                <a:latin typeface="Times New Roman"/>
                <a:cs typeface="Times New Roman"/>
              </a:rPr>
              <a:t>K </a:t>
            </a:r>
            <a:r>
              <a:rPr dirty="0" sz="1000" spc="25">
                <a:solidFill>
                  <a:srgbClr val="010202"/>
                </a:solidFill>
                <a:latin typeface="Times New Roman"/>
                <a:cs typeface="Times New Roman"/>
              </a:rPr>
              <a:t>is  </a:t>
            </a:r>
            <a:r>
              <a:rPr dirty="0" sz="1000">
                <a:solidFill>
                  <a:srgbClr val="010202"/>
                </a:solidFill>
                <a:latin typeface="Times New Roman"/>
                <a:cs typeface="Times New Roman"/>
              </a:rPr>
              <a:t>arbitrarily assigned the value of</a:t>
            </a:r>
            <a:r>
              <a:rPr dirty="0" sz="1000" spc="-15">
                <a:solidFill>
                  <a:srgbClr val="010202"/>
                </a:solidFill>
                <a:latin typeface="Times New Roman"/>
                <a:cs typeface="Times New Roman"/>
              </a:rPr>
              <a:t> </a:t>
            </a:r>
            <a:r>
              <a:rPr dirty="0" sz="1000">
                <a:solidFill>
                  <a:srgbClr val="010202"/>
                </a:solidFill>
                <a:latin typeface="Times New Roman"/>
                <a:cs typeface="Times New Roman"/>
              </a:rPr>
              <a:t>zero.</a:t>
            </a:r>
            <a:endParaRPr sz="1000">
              <a:latin typeface="Times New Roman"/>
              <a:cs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06400" y="403223"/>
            <a:ext cx="4675505" cy="719455"/>
          </a:xfrm>
          <a:prstGeom prst="rect">
            <a:avLst/>
          </a:prstGeom>
        </p:spPr>
        <p:txBody>
          <a:bodyPr wrap="square" lIns="0" tIns="12700" rIns="0" bIns="0" rtlCol="0" vert="horz">
            <a:spAutoFit/>
          </a:bodyPr>
          <a:lstStyle/>
          <a:p>
            <a:pPr algn="r" marR="44450">
              <a:lnSpc>
                <a:spcPct val="100000"/>
              </a:lnSpc>
              <a:spcBef>
                <a:spcPts val="100"/>
              </a:spcBef>
            </a:pPr>
            <a:r>
              <a:rPr dirty="0" sz="1000" i="1">
                <a:solidFill>
                  <a:srgbClr val="231F20"/>
                </a:solidFill>
                <a:latin typeface="Times New Roman"/>
                <a:cs typeface="Times New Roman"/>
              </a:rPr>
              <a:t>Phase Equilibrium in a One-Component System  </a:t>
            </a:r>
            <a:r>
              <a:rPr dirty="0" sz="1000" spc="150" i="1">
                <a:solidFill>
                  <a:srgbClr val="231F20"/>
                </a:solidFill>
                <a:latin typeface="Times New Roman"/>
                <a:cs typeface="Times New Roman"/>
              </a:rPr>
              <a:t> </a:t>
            </a:r>
            <a:r>
              <a:rPr dirty="0" sz="1000">
                <a:solidFill>
                  <a:srgbClr val="231F20"/>
                </a:solidFill>
                <a:latin typeface="Times New Roman"/>
                <a:cs typeface="Times New Roman"/>
              </a:rPr>
              <a:t>179</a:t>
            </a:r>
            <a:endParaRPr sz="1000">
              <a:latin typeface="Times New Roman"/>
              <a:cs typeface="Times New Roman"/>
            </a:endParaRPr>
          </a:p>
          <a:p>
            <a:pPr>
              <a:lnSpc>
                <a:spcPct val="100000"/>
              </a:lnSpc>
              <a:spcBef>
                <a:spcPts val="25"/>
              </a:spcBef>
            </a:pPr>
            <a:endParaRPr sz="1600">
              <a:latin typeface="Times New Roman"/>
              <a:cs typeface="Times New Roman"/>
            </a:endParaRPr>
          </a:p>
          <a:p>
            <a:pPr algn="r" marR="43180">
              <a:lnSpc>
                <a:spcPct val="100000"/>
              </a:lnSpc>
            </a:pPr>
            <a:r>
              <a:rPr dirty="0" sz="1000">
                <a:solidFill>
                  <a:srgbClr val="010202"/>
                </a:solidFill>
                <a:latin typeface="Times New Roman"/>
                <a:cs typeface="Times New Roman"/>
              </a:rPr>
              <a:t>equilibrium </a:t>
            </a:r>
            <a:r>
              <a:rPr dirty="0" sz="1000" spc="50">
                <a:solidFill>
                  <a:srgbClr val="010202"/>
                </a:solidFill>
                <a:latin typeface="Times New Roman"/>
                <a:cs typeface="Times New Roman"/>
              </a:rPr>
              <a:t> </a:t>
            </a:r>
            <a:r>
              <a:rPr dirty="0" sz="1000">
                <a:solidFill>
                  <a:srgbClr val="010202"/>
                </a:solidFill>
                <a:latin typeface="Times New Roman"/>
                <a:cs typeface="Times New Roman"/>
              </a:rPr>
              <a:t>between </a:t>
            </a:r>
            <a:r>
              <a:rPr dirty="0" sz="1000" spc="60">
                <a:solidFill>
                  <a:srgbClr val="010202"/>
                </a:solidFill>
                <a:latin typeface="Times New Roman"/>
                <a:cs typeface="Times New Roman"/>
              </a:rPr>
              <a:t> </a:t>
            </a:r>
            <a:r>
              <a:rPr dirty="0" sz="1000">
                <a:solidFill>
                  <a:srgbClr val="010202"/>
                </a:solidFill>
                <a:latin typeface="Times New Roman"/>
                <a:cs typeface="Times New Roman"/>
              </a:rPr>
              <a:t>the </a:t>
            </a:r>
            <a:r>
              <a:rPr dirty="0" sz="1000" spc="55">
                <a:solidFill>
                  <a:srgbClr val="010202"/>
                </a:solidFill>
                <a:latin typeface="Times New Roman"/>
                <a:cs typeface="Times New Roman"/>
              </a:rPr>
              <a:t> </a:t>
            </a:r>
            <a:r>
              <a:rPr dirty="0" sz="1000">
                <a:solidFill>
                  <a:srgbClr val="010202"/>
                </a:solidFill>
                <a:latin typeface="Times New Roman"/>
                <a:cs typeface="Times New Roman"/>
              </a:rPr>
              <a:t>solid </a:t>
            </a:r>
            <a:r>
              <a:rPr dirty="0" sz="1000" spc="60">
                <a:solidFill>
                  <a:srgbClr val="010202"/>
                </a:solidFill>
                <a:latin typeface="Times New Roman"/>
                <a:cs typeface="Times New Roman"/>
              </a:rPr>
              <a:t> </a:t>
            </a:r>
            <a:r>
              <a:rPr dirty="0" sz="1000">
                <a:solidFill>
                  <a:srgbClr val="010202"/>
                </a:solidFill>
                <a:latin typeface="Times New Roman"/>
                <a:cs typeface="Times New Roman"/>
              </a:rPr>
              <a:t>and </a:t>
            </a:r>
            <a:r>
              <a:rPr dirty="0" sz="1000" spc="55">
                <a:solidFill>
                  <a:srgbClr val="010202"/>
                </a:solidFill>
                <a:latin typeface="Times New Roman"/>
                <a:cs typeface="Times New Roman"/>
              </a:rPr>
              <a:t> </a:t>
            </a:r>
            <a:r>
              <a:rPr dirty="0" sz="1000">
                <a:solidFill>
                  <a:srgbClr val="010202"/>
                </a:solidFill>
                <a:latin typeface="Times New Roman"/>
                <a:cs typeface="Times New Roman"/>
              </a:rPr>
              <a:t>the </a:t>
            </a:r>
            <a:r>
              <a:rPr dirty="0" sz="1000" spc="60">
                <a:solidFill>
                  <a:srgbClr val="010202"/>
                </a:solidFill>
                <a:latin typeface="Times New Roman"/>
                <a:cs typeface="Times New Roman"/>
              </a:rPr>
              <a:t> </a:t>
            </a:r>
            <a:r>
              <a:rPr dirty="0" sz="1000">
                <a:solidFill>
                  <a:srgbClr val="010202"/>
                </a:solidFill>
                <a:latin typeface="Times New Roman"/>
                <a:cs typeface="Times New Roman"/>
              </a:rPr>
              <a:t>liquid </a:t>
            </a:r>
            <a:r>
              <a:rPr dirty="0" sz="1000" spc="55">
                <a:solidFill>
                  <a:srgbClr val="010202"/>
                </a:solidFill>
                <a:latin typeface="Times New Roman"/>
                <a:cs typeface="Times New Roman"/>
              </a:rPr>
              <a:t> </a:t>
            </a:r>
            <a:r>
              <a:rPr dirty="0" sz="1000">
                <a:solidFill>
                  <a:srgbClr val="010202"/>
                </a:solidFill>
                <a:latin typeface="Times New Roman"/>
                <a:cs typeface="Times New Roman"/>
              </a:rPr>
              <a:t>phases </a:t>
            </a:r>
            <a:r>
              <a:rPr dirty="0" sz="1000" spc="60">
                <a:solidFill>
                  <a:srgbClr val="010202"/>
                </a:solidFill>
                <a:latin typeface="Times New Roman"/>
                <a:cs typeface="Times New Roman"/>
              </a:rPr>
              <a:t> </a:t>
            </a:r>
            <a:r>
              <a:rPr dirty="0" sz="1000">
                <a:solidFill>
                  <a:srgbClr val="010202"/>
                </a:solidFill>
                <a:latin typeface="Times New Roman"/>
                <a:cs typeface="Times New Roman"/>
              </a:rPr>
              <a:t>occurs </a:t>
            </a:r>
            <a:r>
              <a:rPr dirty="0" sz="1000" spc="55">
                <a:solidFill>
                  <a:srgbClr val="010202"/>
                </a:solidFill>
                <a:latin typeface="Times New Roman"/>
                <a:cs typeface="Times New Roman"/>
              </a:rPr>
              <a:t> </a:t>
            </a:r>
            <a:r>
              <a:rPr dirty="0" sz="1000">
                <a:solidFill>
                  <a:srgbClr val="010202"/>
                </a:solidFill>
                <a:latin typeface="Times New Roman"/>
                <a:cs typeface="Times New Roman"/>
              </a:rPr>
              <a:t>at </a:t>
            </a:r>
            <a:r>
              <a:rPr dirty="0" sz="1000" spc="60">
                <a:solidFill>
                  <a:srgbClr val="010202"/>
                </a:solidFill>
                <a:latin typeface="Times New Roman"/>
                <a:cs typeface="Times New Roman"/>
              </a:rPr>
              <a:t> </a:t>
            </a:r>
            <a:r>
              <a:rPr dirty="0" sz="1000">
                <a:solidFill>
                  <a:srgbClr val="010202"/>
                </a:solidFill>
                <a:latin typeface="Times New Roman"/>
                <a:cs typeface="Times New Roman"/>
              </a:rPr>
              <a:t>that </a:t>
            </a:r>
            <a:r>
              <a:rPr dirty="0" sz="1000" spc="55">
                <a:solidFill>
                  <a:srgbClr val="010202"/>
                </a:solidFill>
                <a:latin typeface="Times New Roman"/>
                <a:cs typeface="Times New Roman"/>
              </a:rPr>
              <a:t> </a:t>
            </a:r>
            <a:r>
              <a:rPr dirty="0" sz="1000">
                <a:solidFill>
                  <a:srgbClr val="010202"/>
                </a:solidFill>
                <a:latin typeface="Times New Roman"/>
                <a:cs typeface="Times New Roman"/>
              </a:rPr>
              <a:t>state </a:t>
            </a:r>
            <a:r>
              <a:rPr dirty="0" sz="1000" spc="60">
                <a:solidFill>
                  <a:srgbClr val="010202"/>
                </a:solidFill>
                <a:latin typeface="Times New Roman"/>
                <a:cs typeface="Times New Roman"/>
              </a:rPr>
              <a:t> </a:t>
            </a:r>
            <a:r>
              <a:rPr dirty="0" sz="1000">
                <a:solidFill>
                  <a:srgbClr val="010202"/>
                </a:solidFill>
                <a:latin typeface="Times New Roman"/>
                <a:cs typeface="Times New Roman"/>
              </a:rPr>
              <a:t>at </a:t>
            </a:r>
            <a:r>
              <a:rPr dirty="0" sz="1000" spc="55">
                <a:solidFill>
                  <a:srgbClr val="010202"/>
                </a:solidFill>
                <a:latin typeface="Times New Roman"/>
                <a:cs typeface="Times New Roman"/>
              </a:rPr>
              <a:t> </a:t>
            </a:r>
            <a:r>
              <a:rPr dirty="0" sz="1000">
                <a:solidFill>
                  <a:srgbClr val="010202"/>
                </a:solidFill>
                <a:latin typeface="Times New Roman"/>
                <a:cs typeface="Times New Roman"/>
              </a:rPr>
              <a:t>which</a:t>
            </a:r>
            <a:endParaRPr sz="1000">
              <a:latin typeface="Times New Roman"/>
              <a:cs typeface="Times New Roman"/>
            </a:endParaRPr>
          </a:p>
          <a:p>
            <a:pPr marL="50800">
              <a:lnSpc>
                <a:spcPct val="100000"/>
              </a:lnSpc>
            </a:pPr>
            <a:r>
              <a:rPr dirty="0" sz="1000" spc="10">
                <a:solidFill>
                  <a:srgbClr val="010202"/>
                </a:solidFill>
                <a:latin typeface="Times New Roman"/>
                <a:cs typeface="Times New Roman"/>
              </a:rPr>
              <a:t>O</a:t>
            </a:r>
            <a:r>
              <a:rPr dirty="0" sz="1000" spc="10" i="1">
                <a:solidFill>
                  <a:srgbClr val="010202"/>
                </a:solidFill>
                <a:latin typeface="Times New Roman"/>
                <a:cs typeface="Times New Roman"/>
              </a:rPr>
              <a:t>G</a:t>
            </a:r>
            <a:r>
              <a:rPr dirty="0" baseline="-33333" sz="1125" spc="15" i="1">
                <a:solidFill>
                  <a:srgbClr val="010202"/>
                </a:solidFill>
                <a:latin typeface="Times New Roman"/>
                <a:cs typeface="Times New Roman"/>
              </a:rPr>
              <a:t>(s</a:t>
            </a:r>
            <a:r>
              <a:rPr dirty="0" baseline="-33333" sz="1125" spc="15" b="0" i="1">
                <a:solidFill>
                  <a:srgbClr val="010202"/>
                </a:solidFill>
                <a:latin typeface="Bookman Old Style"/>
                <a:cs typeface="Bookman Old Style"/>
              </a:rPr>
              <a:t>s</a:t>
            </a:r>
            <a:r>
              <a:rPr dirty="0" baseline="-33333" sz="1125" spc="15" i="1">
                <a:solidFill>
                  <a:srgbClr val="010202"/>
                </a:solidFill>
                <a:latin typeface="Times New Roman"/>
                <a:cs typeface="Times New Roman"/>
              </a:rPr>
              <a:t>l)</a:t>
            </a:r>
            <a:r>
              <a:rPr dirty="0" sz="1000" spc="10">
                <a:solidFill>
                  <a:srgbClr val="010202"/>
                </a:solidFill>
                <a:latin typeface="Times New Roman"/>
                <a:cs typeface="Times New Roman"/>
              </a:rPr>
              <a:t>=0. </a:t>
            </a:r>
            <a:r>
              <a:rPr dirty="0" sz="1000" spc="-5">
                <a:solidFill>
                  <a:srgbClr val="010202"/>
                </a:solidFill>
                <a:latin typeface="Times New Roman"/>
                <a:cs typeface="Times New Roman"/>
              </a:rPr>
              <a:t>This occurs at that temperature </a:t>
            </a:r>
            <a:r>
              <a:rPr dirty="0" sz="1000" spc="-5" i="1">
                <a:solidFill>
                  <a:srgbClr val="010202"/>
                </a:solidFill>
                <a:latin typeface="Times New Roman"/>
                <a:cs typeface="Times New Roman"/>
              </a:rPr>
              <a:t>T</a:t>
            </a:r>
            <a:r>
              <a:rPr dirty="0" baseline="-33333" sz="1125" spc="-7" i="1">
                <a:solidFill>
                  <a:srgbClr val="010202"/>
                </a:solidFill>
                <a:latin typeface="Times New Roman"/>
                <a:cs typeface="Times New Roman"/>
              </a:rPr>
              <a:t>m </a:t>
            </a:r>
            <a:r>
              <a:rPr dirty="0" sz="1000">
                <a:solidFill>
                  <a:srgbClr val="010202"/>
                </a:solidFill>
                <a:latin typeface="Times New Roman"/>
                <a:cs typeface="Times New Roman"/>
              </a:rPr>
              <a:t>at</a:t>
            </a:r>
            <a:r>
              <a:rPr dirty="0" sz="1000" spc="-140">
                <a:solidFill>
                  <a:srgbClr val="010202"/>
                </a:solidFill>
                <a:latin typeface="Times New Roman"/>
                <a:cs typeface="Times New Roman"/>
              </a:rPr>
              <a:t> </a:t>
            </a:r>
            <a:r>
              <a:rPr dirty="0" sz="1000">
                <a:solidFill>
                  <a:srgbClr val="010202"/>
                </a:solidFill>
                <a:latin typeface="Times New Roman"/>
                <a:cs typeface="Times New Roman"/>
              </a:rPr>
              <a:t>which</a:t>
            </a:r>
            <a:endParaRPr sz="1000">
              <a:latin typeface="Times New Roman"/>
              <a:cs typeface="Times New Roman"/>
            </a:endParaRPr>
          </a:p>
        </p:txBody>
      </p:sp>
      <p:sp>
        <p:nvSpPr>
          <p:cNvPr id="3" name="object 3"/>
          <p:cNvSpPr/>
          <p:nvPr/>
        </p:nvSpPr>
        <p:spPr>
          <a:xfrm>
            <a:off x="1798637" y="1783714"/>
            <a:ext cx="1466850" cy="18097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721859" y="1891665"/>
            <a:ext cx="269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(7.4)</a:t>
            </a:r>
            <a:endParaRPr sz="1000">
              <a:latin typeface="Times New Roman"/>
              <a:cs typeface="Times New Roman"/>
            </a:endParaRPr>
          </a:p>
        </p:txBody>
      </p:sp>
      <p:sp>
        <p:nvSpPr>
          <p:cNvPr id="5" name="object 5"/>
          <p:cNvSpPr txBox="1"/>
          <p:nvPr/>
        </p:nvSpPr>
        <p:spPr>
          <a:xfrm>
            <a:off x="419100" y="2361565"/>
            <a:ext cx="517525" cy="177800"/>
          </a:xfrm>
          <a:prstGeom prst="rect">
            <a:avLst/>
          </a:prstGeom>
        </p:spPr>
        <p:txBody>
          <a:bodyPr wrap="square" lIns="0" tIns="12700" rIns="0" bIns="0" rtlCol="0" vert="horz">
            <a:spAutoFit/>
          </a:bodyPr>
          <a:lstStyle/>
          <a:p>
            <a:pPr marL="38100">
              <a:lnSpc>
                <a:spcPct val="100000"/>
              </a:lnSpc>
              <a:spcBef>
                <a:spcPts val="100"/>
              </a:spcBef>
            </a:pPr>
            <a:r>
              <a:rPr dirty="0" sz="1000" spc="-5">
                <a:solidFill>
                  <a:srgbClr val="010202"/>
                </a:solidFill>
                <a:latin typeface="Times New Roman"/>
                <a:cs typeface="Times New Roman"/>
              </a:rPr>
              <a:t>For</a:t>
            </a:r>
            <a:r>
              <a:rPr dirty="0" sz="1000" spc="-45">
                <a:solidFill>
                  <a:srgbClr val="010202"/>
                </a:solidFill>
                <a:latin typeface="Times New Roman"/>
                <a:cs typeface="Times New Roman"/>
              </a:rPr>
              <a:t> </a:t>
            </a:r>
            <a:r>
              <a:rPr dirty="0" sz="1000">
                <a:solidFill>
                  <a:srgbClr val="010202"/>
                </a:solidFill>
                <a:latin typeface="Times New Roman"/>
                <a:cs typeface="Times New Roman"/>
              </a:rPr>
              <a:t>H</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a:t>
            </a:r>
            <a:endParaRPr sz="1000">
              <a:latin typeface="Times New Roman"/>
              <a:cs typeface="Times New Roman"/>
            </a:endParaRPr>
          </a:p>
        </p:txBody>
      </p:sp>
      <p:sp>
        <p:nvSpPr>
          <p:cNvPr id="6" name="object 6"/>
          <p:cNvSpPr/>
          <p:nvPr/>
        </p:nvSpPr>
        <p:spPr>
          <a:xfrm>
            <a:off x="1417637" y="2761145"/>
            <a:ext cx="2219325" cy="981075"/>
          </a:xfrm>
          <a:prstGeom prst="rect">
            <a:avLst/>
          </a:prstGeom>
          <a:blipFill>
            <a:blip r:embed="rId3" cstate="print"/>
            <a:stretch>
              <a:fillRect/>
            </a:stretch>
          </a:blipFill>
        </p:spPr>
        <p:txBody>
          <a:bodyPr wrap="square" lIns="0" tIns="0" rIns="0" bIns="0" rtlCol="0"/>
          <a:lstStyle/>
          <a:p/>
        </p:txBody>
      </p:sp>
      <p:sp>
        <p:nvSpPr>
          <p:cNvPr id="7" name="object 7"/>
          <p:cNvSpPr txBox="1"/>
          <p:nvPr/>
        </p:nvSpPr>
        <p:spPr>
          <a:xfrm>
            <a:off x="419100" y="3897642"/>
            <a:ext cx="4648200" cy="424815"/>
          </a:xfrm>
          <a:prstGeom prst="rect">
            <a:avLst/>
          </a:prstGeom>
        </p:spPr>
        <p:txBody>
          <a:bodyPr wrap="square" lIns="0" tIns="59690" rIns="0" bIns="0" rtlCol="0" vert="horz">
            <a:spAutoFit/>
          </a:bodyPr>
          <a:lstStyle/>
          <a:p>
            <a:pPr marL="38100">
              <a:lnSpc>
                <a:spcPct val="100000"/>
              </a:lnSpc>
              <a:spcBef>
                <a:spcPts val="470"/>
              </a:spcBef>
            </a:pPr>
            <a:r>
              <a:rPr dirty="0" sz="1000">
                <a:solidFill>
                  <a:srgbClr val="010202"/>
                </a:solidFill>
                <a:latin typeface="Times New Roman"/>
                <a:cs typeface="Times New Roman"/>
              </a:rPr>
              <a:t>Fig. 7.3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the variations of </a:t>
            </a:r>
            <a:r>
              <a:rPr dirty="0" sz="1000" i="1">
                <a:solidFill>
                  <a:srgbClr val="010202"/>
                </a:solidFill>
                <a:latin typeface="Times New Roman"/>
                <a:cs typeface="Times New Roman"/>
              </a:rPr>
              <a:t>H</a:t>
            </a:r>
            <a:r>
              <a:rPr dirty="0" baseline="-33333" sz="1125" i="1">
                <a:solidFill>
                  <a:srgbClr val="010202"/>
                </a:solidFill>
                <a:latin typeface="Times New Roman"/>
                <a:cs typeface="Times New Roman"/>
              </a:rPr>
              <a:t>(s) </a:t>
            </a:r>
            <a:r>
              <a:rPr dirty="0" sz="1000">
                <a:solidFill>
                  <a:srgbClr val="010202"/>
                </a:solidFill>
                <a:latin typeface="Times New Roman"/>
                <a:cs typeface="Times New Roman"/>
              </a:rPr>
              <a:t>and </a:t>
            </a:r>
            <a:r>
              <a:rPr dirty="0" sz="1000" i="1">
                <a:solidFill>
                  <a:srgbClr val="010202"/>
                </a:solidFill>
                <a:latin typeface="Times New Roman"/>
                <a:cs typeface="Times New Roman"/>
              </a:rPr>
              <a:t>H</a:t>
            </a:r>
            <a:r>
              <a:rPr dirty="0" baseline="-33333" sz="1125" i="1">
                <a:solidFill>
                  <a:srgbClr val="010202"/>
                </a:solidFill>
                <a:latin typeface="Times New Roman"/>
                <a:cs typeface="Times New Roman"/>
              </a:rPr>
              <a:t>(l) </a:t>
            </a:r>
            <a:r>
              <a:rPr dirty="0" sz="1000">
                <a:solidFill>
                  <a:srgbClr val="010202"/>
                </a:solidFill>
                <a:latin typeface="Times New Roman"/>
                <a:cs typeface="Times New Roman"/>
              </a:rPr>
              <a:t>at 1 atm pressure, in which, for</a:t>
            </a:r>
            <a:r>
              <a:rPr dirty="0" sz="1000" spc="80">
                <a:solidFill>
                  <a:srgbClr val="010202"/>
                </a:solidFill>
                <a:latin typeface="Times New Roman"/>
                <a:cs typeface="Times New Roman"/>
              </a:rPr>
              <a:t> </a:t>
            </a:r>
            <a:r>
              <a:rPr dirty="0" sz="1000">
                <a:solidFill>
                  <a:srgbClr val="010202"/>
                </a:solidFill>
                <a:latin typeface="Times New Roman"/>
                <a:cs typeface="Times New Roman"/>
              </a:rPr>
              <a:t>convenience,</a:t>
            </a:r>
            <a:endParaRPr sz="1000">
              <a:latin typeface="Times New Roman"/>
              <a:cs typeface="Times New Roman"/>
            </a:endParaRPr>
          </a:p>
          <a:p>
            <a:pPr marL="38100">
              <a:lnSpc>
                <a:spcPct val="100000"/>
              </a:lnSpc>
              <a:spcBef>
                <a:spcPts val="370"/>
              </a:spcBef>
            </a:pPr>
            <a:r>
              <a:rPr dirty="0" sz="1000" spc="5" i="1">
                <a:solidFill>
                  <a:srgbClr val="010202"/>
                </a:solidFill>
                <a:latin typeface="Times New Roman"/>
                <a:cs typeface="Times New Roman"/>
              </a:rPr>
              <a:t>H</a:t>
            </a:r>
            <a:r>
              <a:rPr dirty="0" baseline="-33333" sz="1125" spc="7" i="1">
                <a:solidFill>
                  <a:srgbClr val="010202"/>
                </a:solidFill>
                <a:latin typeface="Times New Roman"/>
                <a:cs typeface="Times New Roman"/>
              </a:rPr>
              <a:t>(l)</a:t>
            </a:r>
            <a:r>
              <a:rPr dirty="0" baseline="-33333" sz="1125" spc="7">
                <a:solidFill>
                  <a:srgbClr val="010202"/>
                </a:solidFill>
                <a:latin typeface="Times New Roman"/>
                <a:cs typeface="Times New Roman"/>
              </a:rPr>
              <a:t>,298 </a:t>
            </a:r>
            <a:r>
              <a:rPr dirty="0" baseline="-33333" sz="1125" spc="22">
                <a:solidFill>
                  <a:srgbClr val="010202"/>
                </a:solidFill>
                <a:latin typeface="Times New Roman"/>
                <a:cs typeface="Times New Roman"/>
              </a:rPr>
              <a:t>K </a:t>
            </a:r>
            <a:r>
              <a:rPr dirty="0" sz="1000" spc="-5">
                <a:solidFill>
                  <a:srgbClr val="010202"/>
                </a:solidFill>
                <a:latin typeface="Times New Roman"/>
                <a:cs typeface="Times New Roman"/>
              </a:rPr>
              <a:t>is arbitrarily assigned the value of zero, in which</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case</a:t>
            </a:r>
            <a:endParaRPr sz="1000">
              <a:latin typeface="Times New Roman"/>
              <a:cs typeface="Times New Roman"/>
            </a:endParaRPr>
          </a:p>
        </p:txBody>
      </p:sp>
      <p:sp>
        <p:nvSpPr>
          <p:cNvPr id="8" name="object 8"/>
          <p:cNvSpPr/>
          <p:nvPr/>
        </p:nvSpPr>
        <p:spPr>
          <a:xfrm>
            <a:off x="1408112" y="4543907"/>
            <a:ext cx="2238375" cy="400050"/>
          </a:xfrm>
          <a:prstGeom prst="rect">
            <a:avLst/>
          </a:prstGeom>
          <a:blipFill>
            <a:blip r:embed="rId4" cstate="print"/>
            <a:stretch>
              <a:fillRect/>
            </a:stretch>
          </a:blipFill>
        </p:spPr>
        <p:txBody>
          <a:bodyPr wrap="square" lIns="0" tIns="0" rIns="0" bIns="0" rtlCol="0"/>
          <a:lstStyle/>
          <a:p/>
        </p:txBody>
      </p:sp>
      <p:sp>
        <p:nvSpPr>
          <p:cNvPr id="9" name="object 9"/>
          <p:cNvSpPr txBox="1"/>
          <p:nvPr/>
        </p:nvSpPr>
        <p:spPr>
          <a:xfrm>
            <a:off x="444500" y="5136984"/>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10" name="object 10"/>
          <p:cNvSpPr/>
          <p:nvPr/>
        </p:nvSpPr>
        <p:spPr>
          <a:xfrm>
            <a:off x="1050925" y="5489409"/>
            <a:ext cx="2952750" cy="628650"/>
          </a:xfrm>
          <a:prstGeom prst="rect">
            <a:avLst/>
          </a:prstGeom>
          <a:blipFill>
            <a:blip r:embed="rId5" cstate="print"/>
            <a:stretch>
              <a:fillRect/>
            </a:stretch>
          </a:blipFill>
        </p:spPr>
        <p:txBody>
          <a:bodyPr wrap="square" lIns="0" tIns="0" rIns="0" bIns="0" rtlCol="0"/>
          <a:lstStyle/>
          <a:p/>
        </p:txBody>
      </p:sp>
      <p:sp>
        <p:nvSpPr>
          <p:cNvPr id="11" name="object 11"/>
          <p:cNvSpPr txBox="1"/>
          <p:nvPr/>
        </p:nvSpPr>
        <p:spPr>
          <a:xfrm>
            <a:off x="419100" y="6253338"/>
            <a:ext cx="4649470" cy="445770"/>
          </a:xfrm>
          <a:prstGeom prst="rect">
            <a:avLst/>
          </a:prstGeom>
        </p:spPr>
        <p:txBody>
          <a:bodyPr wrap="square" lIns="0" tIns="12700" rIns="0" bIns="0" rtlCol="0" vert="horz">
            <a:spAutoFit/>
          </a:bodyPr>
          <a:lstStyle/>
          <a:p>
            <a:pPr marL="38100" marR="30480" indent="-635">
              <a:lnSpc>
                <a:spcPct val="137900"/>
              </a:lnSpc>
              <a:spcBef>
                <a:spcPts val="100"/>
              </a:spcBef>
            </a:pPr>
            <a:r>
              <a:rPr dirty="0" sz="1000" spc="-5">
                <a:solidFill>
                  <a:srgbClr val="010202"/>
                </a:solidFill>
                <a:latin typeface="Times New Roman"/>
                <a:cs typeface="Times New Roman"/>
              </a:rPr>
              <a:t>The molar enthalpy of melting at the temperature </a:t>
            </a:r>
            <a:r>
              <a:rPr dirty="0" sz="1000" spc="-40" i="1">
                <a:solidFill>
                  <a:srgbClr val="010202"/>
                </a:solidFill>
                <a:latin typeface="Times New Roman"/>
                <a:cs typeface="Times New Roman"/>
              </a:rPr>
              <a:t>T, </a:t>
            </a:r>
            <a:r>
              <a:rPr dirty="0" sz="1000" spc="10">
                <a:solidFill>
                  <a:srgbClr val="010202"/>
                </a:solidFill>
                <a:latin typeface="Times New Roman"/>
                <a:cs typeface="Times New Roman"/>
              </a:rPr>
              <a:t>O</a:t>
            </a:r>
            <a:r>
              <a:rPr dirty="0" sz="1000" spc="10" i="1">
                <a:solidFill>
                  <a:srgbClr val="010202"/>
                </a:solidFill>
                <a:latin typeface="Times New Roman"/>
                <a:cs typeface="Times New Roman"/>
              </a:rPr>
              <a:t>H</a:t>
            </a:r>
            <a:r>
              <a:rPr dirty="0" baseline="-33333" sz="1125" spc="15" i="1">
                <a:solidFill>
                  <a:srgbClr val="010202"/>
                </a:solidFill>
                <a:latin typeface="Times New Roman"/>
                <a:cs typeface="Times New Roman"/>
              </a:rPr>
              <a:t>(s</a:t>
            </a:r>
            <a:r>
              <a:rPr dirty="0" baseline="-33333" sz="1125" spc="15" b="0" i="1">
                <a:solidFill>
                  <a:srgbClr val="010202"/>
                </a:solidFill>
                <a:latin typeface="Bookman Old Style"/>
                <a:cs typeface="Bookman Old Style"/>
              </a:rPr>
              <a:t>s</a:t>
            </a:r>
            <a:r>
              <a:rPr dirty="0" baseline="-33333" sz="1125" spc="15" i="1">
                <a:solidFill>
                  <a:srgbClr val="010202"/>
                </a:solidFill>
                <a:latin typeface="Times New Roman"/>
                <a:cs typeface="Times New Roman"/>
              </a:rPr>
              <a:t>l),T </a:t>
            </a:r>
            <a:r>
              <a:rPr dirty="0" sz="1000">
                <a:solidFill>
                  <a:srgbClr val="010202"/>
                </a:solidFill>
                <a:latin typeface="Times New Roman"/>
                <a:cs typeface="Times New Roman"/>
              </a:rPr>
              <a:t>is the vertical separation  </a:t>
            </a:r>
            <a:r>
              <a:rPr dirty="0" sz="1000" spc="-5">
                <a:solidFill>
                  <a:srgbClr val="010202"/>
                </a:solidFill>
                <a:latin typeface="Times New Roman"/>
                <a:cs typeface="Times New Roman"/>
              </a:rPr>
              <a:t>between the two lines in Fig.</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7.3.</a:t>
            </a:r>
            <a:endParaRPr sz="1000">
              <a:latin typeface="Times New Roman"/>
              <a:cs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88669" y="2159125"/>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3" name="object 3"/>
          <p:cNvSpPr txBox="1"/>
          <p:nvPr/>
        </p:nvSpPr>
        <p:spPr>
          <a:xfrm>
            <a:off x="878852" y="6705968"/>
            <a:ext cx="3636645" cy="317500"/>
          </a:xfrm>
          <a:prstGeom prst="rect">
            <a:avLst/>
          </a:prstGeom>
        </p:spPr>
        <p:txBody>
          <a:bodyPr wrap="square" lIns="0" tIns="27940" rIns="0" bIns="0" rtlCol="0" vert="horz">
            <a:spAutoFit/>
          </a:bodyPr>
          <a:lstStyle/>
          <a:p>
            <a:pPr marL="469900" marR="5080" indent="-457200">
              <a:lnSpc>
                <a:spcPts val="1100"/>
              </a:lnSpc>
              <a:spcBef>
                <a:spcPts val="22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7.4 </a:t>
            </a:r>
            <a:r>
              <a:rPr dirty="0" sz="1000">
                <a:solidFill>
                  <a:srgbClr val="010202"/>
                </a:solidFill>
                <a:latin typeface="Times New Roman"/>
                <a:cs typeface="Times New Roman"/>
              </a:rPr>
              <a:t>The variations, with temperature, of the molar entropies of  solid and liquid water at 1 atm</a:t>
            </a:r>
            <a:r>
              <a:rPr dirty="0" sz="1000" spc="20">
                <a:solidFill>
                  <a:srgbClr val="010202"/>
                </a:solidFill>
                <a:latin typeface="Times New Roman"/>
                <a:cs typeface="Times New Roman"/>
              </a:rPr>
              <a:t> </a:t>
            </a:r>
            <a:r>
              <a:rPr dirty="0" sz="1000">
                <a:solidFill>
                  <a:srgbClr val="010202"/>
                </a:solidFill>
                <a:latin typeface="Times New Roman"/>
                <a:cs typeface="Times New Roman"/>
              </a:rPr>
              <a:t>pressure.</a:t>
            </a:r>
            <a:endParaRPr sz="1000">
              <a:latin typeface="Times New Roman"/>
              <a:cs typeface="Times New Roman"/>
            </a:endParaRPr>
          </a:p>
        </p:txBody>
      </p:sp>
      <p:sp>
        <p:nvSpPr>
          <p:cNvPr id="4" name="object 4"/>
          <p:cNvSpPr txBox="1"/>
          <p:nvPr/>
        </p:nvSpPr>
        <p:spPr>
          <a:xfrm>
            <a:off x="402729" y="403225"/>
            <a:ext cx="4465955" cy="480059"/>
          </a:xfrm>
          <a:prstGeom prst="rect">
            <a:avLst/>
          </a:prstGeom>
        </p:spPr>
        <p:txBody>
          <a:bodyPr wrap="square" lIns="0" tIns="12700" rIns="0" bIns="0" rtlCol="0" vert="horz">
            <a:spAutoFit/>
          </a:bodyPr>
          <a:lstStyle/>
          <a:p>
            <a:pPr marL="53975">
              <a:lnSpc>
                <a:spcPct val="100000"/>
              </a:lnSpc>
              <a:spcBef>
                <a:spcPts val="100"/>
              </a:spcBef>
            </a:pPr>
            <a:r>
              <a:rPr dirty="0" sz="1000">
                <a:solidFill>
                  <a:srgbClr val="231F20"/>
                </a:solidFill>
                <a:latin typeface="Times New Roman"/>
                <a:cs typeface="Times New Roman"/>
              </a:rPr>
              <a:t>180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nSpc>
                <a:spcPct val="100000"/>
              </a:lnSpc>
              <a:spcBef>
                <a:spcPts val="25"/>
              </a:spcBef>
            </a:pPr>
            <a:endParaRPr sz="1000">
              <a:latin typeface="Times New Roman"/>
              <a:cs typeface="Times New Roman"/>
            </a:endParaRPr>
          </a:p>
          <a:p>
            <a:pPr marL="50800">
              <a:lnSpc>
                <a:spcPct val="100000"/>
              </a:lnSpc>
            </a:pPr>
            <a:r>
              <a:rPr dirty="0" sz="1000" spc="-5">
                <a:solidFill>
                  <a:srgbClr val="010202"/>
                </a:solidFill>
                <a:latin typeface="Times New Roman"/>
                <a:cs typeface="Times New Roman"/>
              </a:rPr>
              <a:t>Fig. 7.4 shows the variations of </a:t>
            </a:r>
            <a:r>
              <a:rPr dirty="0" sz="1000" i="1">
                <a:solidFill>
                  <a:srgbClr val="010202"/>
                </a:solidFill>
                <a:latin typeface="Times New Roman"/>
                <a:cs typeface="Times New Roman"/>
              </a:rPr>
              <a:t>S</a:t>
            </a:r>
            <a:r>
              <a:rPr dirty="0" baseline="-33333" sz="1125" i="1">
                <a:solidFill>
                  <a:srgbClr val="010202"/>
                </a:solidFill>
                <a:latin typeface="Times New Roman"/>
                <a:cs typeface="Times New Roman"/>
              </a:rPr>
              <a:t>(s) </a:t>
            </a:r>
            <a:r>
              <a:rPr dirty="0" sz="1000">
                <a:solidFill>
                  <a:srgbClr val="010202"/>
                </a:solidFill>
                <a:latin typeface="Times New Roman"/>
                <a:cs typeface="Times New Roman"/>
              </a:rPr>
              <a:t>and </a:t>
            </a:r>
            <a:r>
              <a:rPr dirty="0" sz="1000" i="1">
                <a:solidFill>
                  <a:srgbClr val="010202"/>
                </a:solidFill>
                <a:latin typeface="Times New Roman"/>
                <a:cs typeface="Times New Roman"/>
              </a:rPr>
              <a:t>S</a:t>
            </a:r>
            <a:r>
              <a:rPr dirty="0" baseline="-33333" sz="1125" i="1">
                <a:solidFill>
                  <a:srgbClr val="010202"/>
                </a:solidFill>
                <a:latin typeface="Times New Roman"/>
                <a:cs typeface="Times New Roman"/>
              </a:rPr>
              <a:t>(l) </a:t>
            </a:r>
            <a:r>
              <a:rPr dirty="0" sz="1000" spc="-5">
                <a:solidFill>
                  <a:srgbClr val="010202"/>
                </a:solidFill>
                <a:latin typeface="Times New Roman"/>
                <a:cs typeface="Times New Roman"/>
              </a:rPr>
              <a:t>with temperature at </a:t>
            </a:r>
            <a:r>
              <a:rPr dirty="0" sz="1000">
                <a:solidFill>
                  <a:srgbClr val="010202"/>
                </a:solidFill>
                <a:latin typeface="Times New Roman"/>
                <a:cs typeface="Times New Roman"/>
              </a:rPr>
              <a:t>1 </a:t>
            </a:r>
            <a:r>
              <a:rPr dirty="0" sz="1000" spc="-5">
                <a:solidFill>
                  <a:srgbClr val="010202"/>
                </a:solidFill>
                <a:latin typeface="Times New Roman"/>
                <a:cs typeface="Times New Roman"/>
              </a:rPr>
              <a:t>atm pressure,</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where</a:t>
            </a:r>
            <a:endParaRPr sz="1000">
              <a:latin typeface="Times New Roman"/>
              <a:cs typeface="Times New Roman"/>
            </a:endParaRPr>
          </a:p>
        </p:txBody>
      </p:sp>
      <p:sp>
        <p:nvSpPr>
          <p:cNvPr id="5" name="object 5"/>
          <p:cNvSpPr/>
          <p:nvPr/>
        </p:nvSpPr>
        <p:spPr>
          <a:xfrm>
            <a:off x="1258341" y="3251263"/>
            <a:ext cx="2905125" cy="3352800"/>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1098143" y="2358288"/>
            <a:ext cx="3181350" cy="390525"/>
          </a:xfrm>
          <a:prstGeom prst="rect">
            <a:avLst/>
          </a:prstGeom>
          <a:blipFill>
            <a:blip r:embed="rId3" cstate="print"/>
            <a:stretch>
              <a:fillRect/>
            </a:stretch>
          </a:blipFill>
        </p:spPr>
        <p:txBody>
          <a:bodyPr wrap="square" lIns="0" tIns="0" rIns="0" bIns="0" rtlCol="0"/>
          <a:lstStyle/>
          <a:p/>
        </p:txBody>
      </p:sp>
      <p:sp>
        <p:nvSpPr>
          <p:cNvPr id="7" name="object 7"/>
          <p:cNvSpPr/>
          <p:nvPr/>
        </p:nvSpPr>
        <p:spPr>
          <a:xfrm>
            <a:off x="1515046" y="1236992"/>
            <a:ext cx="2038350" cy="800099"/>
          </a:xfrm>
          <a:prstGeom prst="rect">
            <a:avLst/>
          </a:prstGeom>
          <a:blipFill>
            <a:blip r:embed="rId4" cstate="print"/>
            <a:stretch>
              <a:fillRect/>
            </a:stretch>
          </a:blipFill>
        </p:spPr>
        <p:txBody>
          <a:bodyPr wrap="square" lIns="0" tIns="0" rIns="0" bIns="0" rtlCol="0"/>
          <a:lstStyle/>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261514" y="403223"/>
            <a:ext cx="2780665"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Phase Equilibrium in a One-Component System</a:t>
            </a:r>
            <a:r>
              <a:rPr dirty="0" sz="1000" spc="155" i="1">
                <a:solidFill>
                  <a:srgbClr val="231F20"/>
                </a:solidFill>
                <a:latin typeface="Times New Roman"/>
                <a:cs typeface="Times New Roman"/>
              </a:rPr>
              <a:t> </a:t>
            </a:r>
            <a:r>
              <a:rPr dirty="0" sz="1000">
                <a:solidFill>
                  <a:srgbClr val="231F20"/>
                </a:solidFill>
                <a:latin typeface="Times New Roman"/>
                <a:cs typeface="Times New Roman"/>
              </a:rPr>
              <a:t>181</a:t>
            </a:r>
            <a:endParaRPr sz="1000">
              <a:latin typeface="Times New Roman"/>
              <a:cs typeface="Times New Roman"/>
            </a:endParaRPr>
          </a:p>
        </p:txBody>
      </p:sp>
      <p:sp>
        <p:nvSpPr>
          <p:cNvPr id="3" name="object 3"/>
          <p:cNvSpPr/>
          <p:nvPr/>
        </p:nvSpPr>
        <p:spPr>
          <a:xfrm>
            <a:off x="1333500" y="722630"/>
            <a:ext cx="2819400" cy="290512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06336" y="3830320"/>
            <a:ext cx="4674870" cy="1524000"/>
          </a:xfrm>
          <a:prstGeom prst="rect">
            <a:avLst/>
          </a:prstGeom>
        </p:spPr>
        <p:txBody>
          <a:bodyPr wrap="square" lIns="0" tIns="27939" rIns="0" bIns="0" rtlCol="0" vert="horz">
            <a:spAutoFit/>
          </a:bodyPr>
          <a:lstStyle/>
          <a:p>
            <a:pPr marL="942340" marR="511809" indent="-457834">
              <a:lnSpc>
                <a:spcPts val="1100"/>
              </a:lnSpc>
              <a:spcBef>
                <a:spcPts val="219"/>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7.5 </a:t>
            </a:r>
            <a:r>
              <a:rPr dirty="0" sz="1000">
                <a:solidFill>
                  <a:srgbClr val="010202"/>
                </a:solidFill>
                <a:latin typeface="Times New Roman"/>
                <a:cs typeface="Times New Roman"/>
              </a:rPr>
              <a:t>The variation h, with temperature, of </a:t>
            </a:r>
            <a:r>
              <a:rPr dirty="0" sz="1000" spc="-5" i="1">
                <a:solidFill>
                  <a:srgbClr val="010202"/>
                </a:solidFill>
                <a:latin typeface="Times New Roman"/>
                <a:cs typeface="Times New Roman"/>
              </a:rPr>
              <a:t>TS </a:t>
            </a:r>
            <a:r>
              <a:rPr dirty="0" sz="1000">
                <a:solidFill>
                  <a:srgbClr val="010202"/>
                </a:solidFill>
                <a:latin typeface="Times New Roman"/>
                <a:cs typeface="Times New Roman"/>
              </a:rPr>
              <a:t>for solid and liquid  water at 1 atm</a:t>
            </a:r>
            <a:r>
              <a:rPr dirty="0" sz="1000" spc="20">
                <a:solidFill>
                  <a:srgbClr val="010202"/>
                </a:solidFill>
                <a:latin typeface="Times New Roman"/>
                <a:cs typeface="Times New Roman"/>
              </a:rPr>
              <a:t> </a:t>
            </a:r>
            <a:r>
              <a:rPr dirty="0" sz="1000">
                <a:solidFill>
                  <a:srgbClr val="010202"/>
                </a:solidFill>
                <a:latin typeface="Times New Roman"/>
                <a:cs typeface="Times New Roman"/>
              </a:rPr>
              <a:t>pressure.</a:t>
            </a:r>
            <a:endParaRPr sz="1000">
              <a:latin typeface="Times New Roman"/>
              <a:cs typeface="Times New Roman"/>
            </a:endParaRPr>
          </a:p>
          <a:p>
            <a:pPr algn="just" marL="50800" marR="43815">
              <a:lnSpc>
                <a:spcPct val="137900"/>
              </a:lnSpc>
              <a:spcBef>
                <a:spcPts val="625"/>
              </a:spcBef>
            </a:pPr>
            <a:r>
              <a:rPr dirty="0" sz="1000" spc="-5">
                <a:solidFill>
                  <a:srgbClr val="010202"/>
                </a:solidFill>
                <a:latin typeface="Times New Roman"/>
                <a:cs typeface="Times New Roman"/>
              </a:rPr>
              <a:t>The molar entropy of melting at the temperature </a:t>
            </a:r>
            <a:r>
              <a:rPr dirty="0" sz="1000" spc="-40" i="1">
                <a:solidFill>
                  <a:srgbClr val="010202"/>
                </a:solidFill>
                <a:latin typeface="Times New Roman"/>
                <a:cs typeface="Times New Roman"/>
              </a:rPr>
              <a:t>T, </a:t>
            </a:r>
            <a:r>
              <a:rPr dirty="0" sz="1000" spc="15">
                <a:solidFill>
                  <a:srgbClr val="010202"/>
                </a:solidFill>
                <a:latin typeface="Times New Roman"/>
                <a:cs typeface="Times New Roman"/>
              </a:rPr>
              <a:t>O</a:t>
            </a:r>
            <a:r>
              <a:rPr dirty="0" baseline="-33333" sz="1125" spc="22" i="1">
                <a:solidFill>
                  <a:srgbClr val="010202"/>
                </a:solidFill>
                <a:latin typeface="Times New Roman"/>
                <a:cs typeface="Times New Roman"/>
              </a:rPr>
              <a:t>S(s</a:t>
            </a:r>
            <a:r>
              <a:rPr dirty="0" baseline="-33333" sz="1125" spc="22" b="0" i="1">
                <a:solidFill>
                  <a:srgbClr val="010202"/>
                </a:solidFill>
                <a:latin typeface="Bookman Old Style"/>
                <a:cs typeface="Bookman Old Style"/>
              </a:rPr>
              <a:t>s</a:t>
            </a:r>
            <a:r>
              <a:rPr dirty="0" baseline="-33333" sz="1125" spc="22" i="1">
                <a:solidFill>
                  <a:srgbClr val="010202"/>
                </a:solidFill>
                <a:latin typeface="Times New Roman"/>
                <a:cs typeface="Times New Roman"/>
              </a:rPr>
              <a:t>l) </a:t>
            </a:r>
            <a:r>
              <a:rPr dirty="0" sz="1000" spc="-5">
                <a:solidFill>
                  <a:srgbClr val="010202"/>
                </a:solidFill>
                <a:latin typeface="Times New Roman"/>
                <a:cs typeface="Times New Roman"/>
              </a:rPr>
              <a:t>is the vertical separation  </a:t>
            </a:r>
            <a:r>
              <a:rPr dirty="0" sz="1000">
                <a:solidFill>
                  <a:srgbClr val="010202"/>
                </a:solidFill>
                <a:latin typeface="Times New Roman"/>
                <a:cs typeface="Times New Roman"/>
              </a:rPr>
              <a:t>between</a:t>
            </a:r>
            <a:r>
              <a:rPr dirty="0" sz="1000" spc="114">
                <a:solidFill>
                  <a:srgbClr val="010202"/>
                </a:solidFill>
                <a:latin typeface="Times New Roman"/>
                <a:cs typeface="Times New Roman"/>
              </a:rPr>
              <a:t> </a:t>
            </a:r>
            <a:r>
              <a:rPr dirty="0" sz="1000">
                <a:solidFill>
                  <a:srgbClr val="010202"/>
                </a:solidFill>
                <a:latin typeface="Times New Roman"/>
                <a:cs typeface="Times New Roman"/>
              </a:rPr>
              <a:t>the</a:t>
            </a:r>
            <a:r>
              <a:rPr dirty="0" sz="1000" spc="114">
                <a:solidFill>
                  <a:srgbClr val="010202"/>
                </a:solidFill>
                <a:latin typeface="Times New Roman"/>
                <a:cs typeface="Times New Roman"/>
              </a:rPr>
              <a:t> </a:t>
            </a:r>
            <a:r>
              <a:rPr dirty="0" sz="1000">
                <a:solidFill>
                  <a:srgbClr val="010202"/>
                </a:solidFill>
                <a:latin typeface="Times New Roman"/>
                <a:cs typeface="Times New Roman"/>
              </a:rPr>
              <a:t>two</a:t>
            </a:r>
            <a:r>
              <a:rPr dirty="0" sz="1000" spc="114">
                <a:solidFill>
                  <a:srgbClr val="010202"/>
                </a:solidFill>
                <a:latin typeface="Times New Roman"/>
                <a:cs typeface="Times New Roman"/>
              </a:rPr>
              <a:t> </a:t>
            </a:r>
            <a:r>
              <a:rPr dirty="0" sz="1000">
                <a:solidFill>
                  <a:srgbClr val="010202"/>
                </a:solidFill>
                <a:latin typeface="Times New Roman"/>
                <a:cs typeface="Times New Roman"/>
              </a:rPr>
              <a:t>lines</a:t>
            </a:r>
            <a:r>
              <a:rPr dirty="0" sz="1000" spc="110">
                <a:solidFill>
                  <a:srgbClr val="010202"/>
                </a:solidFill>
                <a:latin typeface="Times New Roman"/>
                <a:cs typeface="Times New Roman"/>
              </a:rPr>
              <a:t> </a:t>
            </a:r>
            <a:r>
              <a:rPr dirty="0" sz="1000">
                <a:solidFill>
                  <a:srgbClr val="010202"/>
                </a:solidFill>
                <a:latin typeface="Times New Roman"/>
                <a:cs typeface="Times New Roman"/>
              </a:rPr>
              <a:t>in</a:t>
            </a:r>
            <a:r>
              <a:rPr dirty="0" sz="1000" spc="114">
                <a:solidFill>
                  <a:srgbClr val="010202"/>
                </a:solidFill>
                <a:latin typeface="Times New Roman"/>
                <a:cs typeface="Times New Roman"/>
              </a:rPr>
              <a:t> </a:t>
            </a:r>
            <a:r>
              <a:rPr dirty="0" sz="1000">
                <a:solidFill>
                  <a:srgbClr val="010202"/>
                </a:solidFill>
                <a:latin typeface="Times New Roman"/>
                <a:cs typeface="Times New Roman"/>
              </a:rPr>
              <a:t>Fig.</a:t>
            </a:r>
            <a:r>
              <a:rPr dirty="0" sz="1000" spc="114">
                <a:solidFill>
                  <a:srgbClr val="010202"/>
                </a:solidFill>
                <a:latin typeface="Times New Roman"/>
                <a:cs typeface="Times New Roman"/>
              </a:rPr>
              <a:t> </a:t>
            </a:r>
            <a:r>
              <a:rPr dirty="0" sz="1000">
                <a:solidFill>
                  <a:srgbClr val="010202"/>
                </a:solidFill>
                <a:latin typeface="Times New Roman"/>
                <a:cs typeface="Times New Roman"/>
              </a:rPr>
              <a:t>7.4.</a:t>
            </a:r>
            <a:r>
              <a:rPr dirty="0" sz="1000" spc="114">
                <a:solidFill>
                  <a:srgbClr val="010202"/>
                </a:solidFill>
                <a:latin typeface="Times New Roman"/>
                <a:cs typeface="Times New Roman"/>
              </a:rPr>
              <a:t> </a:t>
            </a:r>
            <a:r>
              <a:rPr dirty="0" sz="1000">
                <a:solidFill>
                  <a:srgbClr val="010202"/>
                </a:solidFill>
                <a:latin typeface="Times New Roman"/>
                <a:cs typeface="Times New Roman"/>
              </a:rPr>
              <a:t>Fig.</a:t>
            </a:r>
            <a:r>
              <a:rPr dirty="0" sz="1000" spc="114">
                <a:solidFill>
                  <a:srgbClr val="010202"/>
                </a:solidFill>
                <a:latin typeface="Times New Roman"/>
                <a:cs typeface="Times New Roman"/>
              </a:rPr>
              <a:t> </a:t>
            </a:r>
            <a:r>
              <a:rPr dirty="0" sz="1000">
                <a:solidFill>
                  <a:srgbClr val="010202"/>
                </a:solidFill>
                <a:latin typeface="Times New Roman"/>
                <a:cs typeface="Times New Roman"/>
              </a:rPr>
              <a:t>7.5</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shows</a:t>
            </a:r>
            <a:r>
              <a:rPr dirty="0" sz="1000" spc="114">
                <a:solidFill>
                  <a:srgbClr val="010202"/>
                </a:solidFill>
                <a:latin typeface="Times New Roman"/>
                <a:cs typeface="Times New Roman"/>
              </a:rPr>
              <a:t> </a:t>
            </a:r>
            <a:r>
              <a:rPr dirty="0" sz="1000">
                <a:solidFill>
                  <a:srgbClr val="010202"/>
                </a:solidFill>
                <a:latin typeface="Times New Roman"/>
                <a:cs typeface="Times New Roman"/>
              </a:rPr>
              <a:t>the</a:t>
            </a:r>
            <a:r>
              <a:rPr dirty="0" sz="1000" spc="114">
                <a:solidFill>
                  <a:srgbClr val="010202"/>
                </a:solidFill>
                <a:latin typeface="Times New Roman"/>
                <a:cs typeface="Times New Roman"/>
              </a:rPr>
              <a:t> </a:t>
            </a:r>
            <a:r>
              <a:rPr dirty="0" sz="1000">
                <a:solidFill>
                  <a:srgbClr val="010202"/>
                </a:solidFill>
                <a:latin typeface="Times New Roman"/>
                <a:cs typeface="Times New Roman"/>
              </a:rPr>
              <a:t>corresponding</a:t>
            </a:r>
            <a:r>
              <a:rPr dirty="0" sz="1000" spc="114">
                <a:solidFill>
                  <a:srgbClr val="010202"/>
                </a:solidFill>
                <a:latin typeface="Times New Roman"/>
                <a:cs typeface="Times New Roman"/>
              </a:rPr>
              <a:t> </a:t>
            </a:r>
            <a:r>
              <a:rPr dirty="0" sz="1000">
                <a:solidFill>
                  <a:srgbClr val="010202"/>
                </a:solidFill>
                <a:latin typeface="Times New Roman"/>
                <a:cs typeface="Times New Roman"/>
              </a:rPr>
              <a:t>variations</a:t>
            </a:r>
            <a:r>
              <a:rPr dirty="0" sz="1000" spc="114">
                <a:solidFill>
                  <a:srgbClr val="010202"/>
                </a:solidFill>
                <a:latin typeface="Times New Roman"/>
                <a:cs typeface="Times New Roman"/>
              </a:rPr>
              <a:t> </a:t>
            </a:r>
            <a:r>
              <a:rPr dirty="0" sz="1000">
                <a:solidFill>
                  <a:srgbClr val="010202"/>
                </a:solidFill>
                <a:latin typeface="Times New Roman"/>
                <a:cs typeface="Times New Roman"/>
              </a:rPr>
              <a:t>of</a:t>
            </a:r>
            <a:r>
              <a:rPr dirty="0" sz="1000" spc="110">
                <a:solidFill>
                  <a:srgbClr val="010202"/>
                </a:solidFill>
                <a:latin typeface="Times New Roman"/>
                <a:cs typeface="Times New Roman"/>
              </a:rPr>
              <a:t> </a:t>
            </a:r>
            <a:r>
              <a:rPr dirty="0" sz="1000" i="1">
                <a:solidFill>
                  <a:srgbClr val="010202"/>
                </a:solidFill>
                <a:latin typeface="Times New Roman"/>
                <a:cs typeface="Times New Roman"/>
              </a:rPr>
              <a:t>TS</a:t>
            </a:r>
            <a:r>
              <a:rPr dirty="0" baseline="-33333" sz="1125" i="1">
                <a:solidFill>
                  <a:srgbClr val="010202"/>
                </a:solidFill>
                <a:latin typeface="Times New Roman"/>
                <a:cs typeface="Times New Roman"/>
              </a:rPr>
              <a:t>(S)</a:t>
            </a:r>
            <a:endParaRPr baseline="-33333" sz="1125">
              <a:latin typeface="Times New Roman"/>
              <a:cs typeface="Times New Roman"/>
            </a:endParaRPr>
          </a:p>
          <a:p>
            <a:pPr algn="just" marL="50800" marR="43180">
              <a:lnSpc>
                <a:spcPct val="100000"/>
              </a:lnSpc>
              <a:spcBef>
                <a:spcPts val="370"/>
              </a:spcBef>
            </a:pPr>
            <a:r>
              <a:rPr dirty="0" sz="1000">
                <a:solidFill>
                  <a:srgbClr val="010202"/>
                </a:solidFill>
                <a:latin typeface="Times New Roman"/>
                <a:cs typeface="Times New Roman"/>
              </a:rPr>
              <a:t>and </a:t>
            </a:r>
            <a:r>
              <a:rPr dirty="0" sz="1000" i="1">
                <a:solidFill>
                  <a:srgbClr val="010202"/>
                </a:solidFill>
                <a:latin typeface="Times New Roman"/>
                <a:cs typeface="Times New Roman"/>
              </a:rPr>
              <a:t>TS</a:t>
            </a:r>
            <a:r>
              <a:rPr dirty="0" baseline="-33333" sz="1125" i="1">
                <a:solidFill>
                  <a:srgbClr val="010202"/>
                </a:solidFill>
                <a:latin typeface="Times New Roman"/>
                <a:cs typeface="Times New Roman"/>
              </a:rPr>
              <a:t>(l) </a:t>
            </a:r>
            <a:r>
              <a:rPr dirty="0" sz="1000">
                <a:solidFill>
                  <a:srgbClr val="010202"/>
                </a:solidFill>
                <a:latin typeface="Times New Roman"/>
                <a:cs typeface="Times New Roman"/>
              </a:rPr>
              <a:t>with temperature. Equilibrium between the solid and liquid phases occurs at </a:t>
            </a:r>
            <a:r>
              <a:rPr dirty="0" sz="1000" spc="-5">
                <a:solidFill>
                  <a:srgbClr val="010202"/>
                </a:solidFill>
                <a:latin typeface="Times New Roman"/>
                <a:cs typeface="Times New Roman"/>
              </a:rPr>
              <a:t>that  </a:t>
            </a:r>
            <a:r>
              <a:rPr dirty="0" sz="1000">
                <a:solidFill>
                  <a:srgbClr val="010202"/>
                </a:solidFill>
                <a:latin typeface="Times New Roman"/>
                <a:cs typeface="Times New Roman"/>
              </a:rPr>
              <a:t>temperature at which the vertical separation between the two lines in Fig. 7.3 equals the  vertical separation between the two lines in Fig. 7.5. This unique temperature is </a:t>
            </a:r>
            <a:r>
              <a:rPr dirty="0" sz="1000" i="1">
                <a:solidFill>
                  <a:srgbClr val="010202"/>
                </a:solidFill>
                <a:latin typeface="Times New Roman"/>
                <a:cs typeface="Times New Roman"/>
              </a:rPr>
              <a:t>T</a:t>
            </a:r>
            <a:r>
              <a:rPr dirty="0" baseline="-33333" sz="1125" i="1">
                <a:solidFill>
                  <a:srgbClr val="010202"/>
                </a:solidFill>
                <a:latin typeface="Times New Roman"/>
                <a:cs typeface="Times New Roman"/>
              </a:rPr>
              <a:t>m</a:t>
            </a:r>
            <a:r>
              <a:rPr dirty="0" sz="1000" i="1">
                <a:solidFill>
                  <a:srgbClr val="010202"/>
                </a:solidFill>
                <a:latin typeface="Times New Roman"/>
                <a:cs typeface="Times New Roman"/>
              </a:rPr>
              <a:t>,</a:t>
            </a:r>
            <a:r>
              <a:rPr dirty="0" sz="1000" spc="-85" i="1">
                <a:solidFill>
                  <a:srgbClr val="010202"/>
                </a:solidFill>
                <a:latin typeface="Times New Roman"/>
                <a:cs typeface="Times New Roman"/>
              </a:rPr>
              <a:t> </a:t>
            </a:r>
            <a:r>
              <a:rPr dirty="0" sz="1000">
                <a:solidFill>
                  <a:srgbClr val="010202"/>
                </a:solidFill>
                <a:latin typeface="Times New Roman"/>
                <a:cs typeface="Times New Roman"/>
              </a:rPr>
              <a:t>and,</a:t>
            </a:r>
            <a:endParaRPr sz="1000">
              <a:latin typeface="Times New Roman"/>
              <a:cs typeface="Times New Roman"/>
            </a:endParaRPr>
          </a:p>
          <a:p>
            <a:pPr algn="just" marL="50800">
              <a:lnSpc>
                <a:spcPct val="100000"/>
              </a:lnSpc>
              <a:spcBef>
                <a:spcPts val="370"/>
              </a:spcBef>
            </a:pPr>
            <a:r>
              <a:rPr dirty="0" sz="1000" spc="-5">
                <a:solidFill>
                  <a:srgbClr val="010202"/>
                </a:solidFill>
                <a:latin typeface="Times New Roman"/>
                <a:cs typeface="Times New Roman"/>
              </a:rPr>
              <a:t>at this</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temperature,</a:t>
            </a:r>
            <a:endParaRPr sz="1000">
              <a:latin typeface="Times New Roman"/>
              <a:cs typeface="Times New Roman"/>
            </a:endParaRPr>
          </a:p>
        </p:txBody>
      </p:sp>
      <p:sp>
        <p:nvSpPr>
          <p:cNvPr id="5" name="object 5"/>
          <p:cNvSpPr/>
          <p:nvPr/>
        </p:nvSpPr>
        <p:spPr>
          <a:xfrm>
            <a:off x="1784350" y="5572607"/>
            <a:ext cx="1485900" cy="19050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19022" y="5907875"/>
            <a:ext cx="4651375" cy="1922780"/>
          </a:xfrm>
          <a:prstGeom prst="rect">
            <a:avLst/>
          </a:prstGeom>
        </p:spPr>
        <p:txBody>
          <a:bodyPr wrap="square" lIns="0" tIns="12700" rIns="0" bIns="0" rtlCol="0" vert="horz">
            <a:spAutoFit/>
          </a:bodyPr>
          <a:lstStyle/>
          <a:p>
            <a:pPr algn="just" marL="38100" marR="31750">
              <a:lnSpc>
                <a:spcPct val="137900"/>
              </a:lnSpc>
              <a:spcBef>
                <a:spcPts val="100"/>
              </a:spcBef>
            </a:pPr>
            <a:r>
              <a:rPr dirty="0" sz="1000">
                <a:solidFill>
                  <a:srgbClr val="010202"/>
                </a:solidFill>
                <a:latin typeface="Times New Roman"/>
                <a:cs typeface="Times New Roman"/>
              </a:rPr>
              <a:t>In Fig. 7.6, </a:t>
            </a:r>
            <a:r>
              <a:rPr dirty="0" sz="1000" spc="10">
                <a:solidFill>
                  <a:srgbClr val="010202"/>
                </a:solidFill>
                <a:latin typeface="Times New Roman"/>
                <a:cs typeface="Times New Roman"/>
              </a:rPr>
              <a:t>O</a:t>
            </a:r>
            <a:r>
              <a:rPr dirty="0" sz="1000" spc="10" i="1">
                <a:solidFill>
                  <a:srgbClr val="010202"/>
                </a:solidFill>
                <a:latin typeface="Times New Roman"/>
                <a:cs typeface="Times New Roman"/>
              </a:rPr>
              <a:t>H</a:t>
            </a:r>
            <a:r>
              <a:rPr dirty="0" baseline="-33333" sz="1125" spc="15" i="1">
                <a:solidFill>
                  <a:srgbClr val="010202"/>
                </a:solidFill>
                <a:latin typeface="Times New Roman"/>
                <a:cs typeface="Times New Roman"/>
              </a:rPr>
              <a:t>(s</a:t>
            </a:r>
            <a:r>
              <a:rPr dirty="0" baseline="-33333" sz="1125" spc="15" b="0" i="1">
                <a:solidFill>
                  <a:srgbClr val="010202"/>
                </a:solidFill>
                <a:latin typeface="Bookman Old Style"/>
                <a:cs typeface="Bookman Old Style"/>
              </a:rPr>
              <a:t>s</a:t>
            </a:r>
            <a:r>
              <a:rPr dirty="0" baseline="-33333" sz="1125" spc="15" i="1">
                <a:solidFill>
                  <a:srgbClr val="010202"/>
                </a:solidFill>
                <a:latin typeface="Times New Roman"/>
                <a:cs typeface="Times New Roman"/>
              </a:rPr>
              <a:t>l)</a:t>
            </a:r>
            <a:r>
              <a:rPr dirty="0" sz="1000" spc="10">
                <a:solidFill>
                  <a:srgbClr val="010202"/>
                </a:solidFill>
                <a:latin typeface="Times New Roman"/>
                <a:cs typeface="Times New Roman"/>
              </a:rPr>
              <a:t>, </a:t>
            </a:r>
            <a:r>
              <a:rPr dirty="0" sz="1000" spc="10" i="1">
                <a:solidFill>
                  <a:srgbClr val="010202"/>
                </a:solidFill>
                <a:latin typeface="Times New Roman"/>
                <a:cs typeface="Times New Roman"/>
              </a:rPr>
              <a:t>T</a:t>
            </a:r>
            <a:r>
              <a:rPr dirty="0" sz="1000" spc="10">
                <a:solidFill>
                  <a:srgbClr val="010202"/>
                </a:solidFill>
                <a:latin typeface="Times New Roman"/>
                <a:cs typeface="Times New Roman"/>
              </a:rPr>
              <a:t>O</a:t>
            </a:r>
            <a:r>
              <a:rPr dirty="0" sz="1000" spc="10" i="1">
                <a:solidFill>
                  <a:srgbClr val="010202"/>
                </a:solidFill>
                <a:latin typeface="Times New Roman"/>
                <a:cs typeface="Times New Roman"/>
              </a:rPr>
              <a:t>S</a:t>
            </a:r>
            <a:r>
              <a:rPr dirty="0" baseline="-33333" sz="1125" spc="15" i="1">
                <a:solidFill>
                  <a:srgbClr val="010202"/>
                </a:solidFill>
                <a:latin typeface="Times New Roman"/>
                <a:cs typeface="Times New Roman"/>
              </a:rPr>
              <a:t>(s</a:t>
            </a:r>
            <a:r>
              <a:rPr dirty="0" baseline="-33333" sz="1125" spc="15" b="0" i="1">
                <a:solidFill>
                  <a:srgbClr val="010202"/>
                </a:solidFill>
                <a:latin typeface="Bookman Old Style"/>
                <a:cs typeface="Bookman Old Style"/>
              </a:rPr>
              <a:t>s</a:t>
            </a:r>
            <a:r>
              <a:rPr dirty="0" baseline="-33333" sz="1125" spc="15" i="1">
                <a:solidFill>
                  <a:srgbClr val="010202"/>
                </a:solidFill>
                <a:latin typeface="Times New Roman"/>
                <a:cs typeface="Times New Roman"/>
              </a:rPr>
              <a:t>l)</a:t>
            </a:r>
            <a:r>
              <a:rPr dirty="0" sz="1000" spc="10">
                <a:solidFill>
                  <a:srgbClr val="010202"/>
                </a:solidFill>
                <a:latin typeface="Times New Roman"/>
                <a:cs typeface="Times New Roman"/>
              </a:rPr>
              <a:t>, </a:t>
            </a:r>
            <a:r>
              <a:rPr dirty="0" sz="1000">
                <a:solidFill>
                  <a:srgbClr val="010202"/>
                </a:solidFill>
                <a:latin typeface="Times New Roman"/>
                <a:cs typeface="Times New Roman"/>
              </a:rPr>
              <a:t>and </a:t>
            </a:r>
            <a:r>
              <a:rPr dirty="0" sz="1000" spc="15">
                <a:solidFill>
                  <a:srgbClr val="010202"/>
                </a:solidFill>
                <a:latin typeface="Times New Roman"/>
                <a:cs typeface="Times New Roman"/>
              </a:rPr>
              <a:t>O</a:t>
            </a:r>
            <a:r>
              <a:rPr dirty="0" sz="1000" spc="15" i="1">
                <a:solidFill>
                  <a:srgbClr val="010202"/>
                </a:solidFill>
                <a:latin typeface="Times New Roman"/>
                <a:cs typeface="Times New Roman"/>
              </a:rPr>
              <a:t>G</a:t>
            </a:r>
            <a:r>
              <a:rPr dirty="0" baseline="-33333" sz="1125" spc="22" i="1">
                <a:solidFill>
                  <a:srgbClr val="010202"/>
                </a:solidFill>
                <a:latin typeface="Times New Roman"/>
                <a:cs typeface="Times New Roman"/>
              </a:rPr>
              <a:t>(s</a:t>
            </a:r>
            <a:r>
              <a:rPr dirty="0" baseline="-33333" sz="1125" spc="22" b="0" i="1">
                <a:solidFill>
                  <a:srgbClr val="010202"/>
                </a:solidFill>
                <a:latin typeface="Bookman Old Style"/>
                <a:cs typeface="Bookman Old Style"/>
              </a:rPr>
              <a:t>s</a:t>
            </a:r>
            <a:r>
              <a:rPr dirty="0" baseline="-33333" sz="1125" spc="22" i="1">
                <a:solidFill>
                  <a:srgbClr val="010202"/>
                </a:solidFill>
                <a:latin typeface="Times New Roman"/>
                <a:cs typeface="Times New Roman"/>
              </a:rPr>
              <a:t>l) </a:t>
            </a:r>
            <a:r>
              <a:rPr dirty="0" sz="1000" spc="-5">
                <a:solidFill>
                  <a:srgbClr val="010202"/>
                </a:solidFill>
                <a:latin typeface="Times New Roman"/>
                <a:cs typeface="Times New Roman"/>
              </a:rPr>
              <a:t>are plotted as functions of temperature using  </a:t>
            </a:r>
            <a:r>
              <a:rPr dirty="0" sz="1000">
                <a:solidFill>
                  <a:srgbClr val="010202"/>
                </a:solidFill>
                <a:latin typeface="Times New Roman"/>
                <a:cs typeface="Times New Roman"/>
              </a:rPr>
              <a:t>the data in Figs. 7.3 and 7.5. This figure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that O</a:t>
            </a:r>
            <a:r>
              <a:rPr dirty="0" sz="1000" i="1">
                <a:solidFill>
                  <a:srgbClr val="010202"/>
                </a:solidFill>
                <a:latin typeface="Times New Roman"/>
                <a:cs typeface="Times New Roman"/>
              </a:rPr>
              <a:t>G</a:t>
            </a:r>
            <a:r>
              <a:rPr dirty="0" baseline="-33333" sz="1125" i="1">
                <a:solidFill>
                  <a:srgbClr val="010202"/>
                </a:solidFill>
                <a:latin typeface="Times New Roman"/>
                <a:cs typeface="Times New Roman"/>
              </a:rPr>
              <a:t>(s </a:t>
            </a:r>
            <a:r>
              <a:rPr dirty="0" baseline="-33333" sz="1125" spc="150" b="0" i="1">
                <a:solidFill>
                  <a:srgbClr val="010202"/>
                </a:solidFill>
                <a:latin typeface="Bookman Old Style"/>
                <a:cs typeface="Bookman Old Style"/>
              </a:rPr>
              <a:t>s </a:t>
            </a:r>
            <a:r>
              <a:rPr dirty="0" baseline="-33333" sz="1125" i="1">
                <a:solidFill>
                  <a:srgbClr val="010202"/>
                </a:solidFill>
                <a:latin typeface="Times New Roman"/>
                <a:cs typeface="Times New Roman"/>
              </a:rPr>
              <a:t>l)</a:t>
            </a:r>
            <a:r>
              <a:rPr dirty="0" sz="1000">
                <a:solidFill>
                  <a:srgbClr val="010202"/>
                </a:solidFill>
                <a:latin typeface="Times New Roman"/>
                <a:cs typeface="Times New Roman"/>
              </a:rPr>
              <a:t>=0 at </a:t>
            </a:r>
            <a:r>
              <a:rPr dirty="0" sz="1000" spc="-5" i="1">
                <a:solidFill>
                  <a:srgbClr val="010202"/>
                </a:solidFill>
                <a:latin typeface="Times New Roman"/>
                <a:cs typeface="Times New Roman"/>
              </a:rPr>
              <a:t>T=T</a:t>
            </a:r>
            <a:r>
              <a:rPr dirty="0" baseline="-33333" sz="1125" spc="-7" i="1">
                <a:solidFill>
                  <a:srgbClr val="010202"/>
                </a:solidFill>
                <a:latin typeface="Times New Roman"/>
                <a:cs typeface="Times New Roman"/>
              </a:rPr>
              <a:t>m</a:t>
            </a:r>
            <a:r>
              <a:rPr dirty="0" sz="1000" spc="-5" i="1">
                <a:solidFill>
                  <a:srgbClr val="010202"/>
                </a:solidFill>
                <a:latin typeface="Times New Roman"/>
                <a:cs typeface="Times New Roman"/>
              </a:rPr>
              <a:t>= </a:t>
            </a:r>
            <a:r>
              <a:rPr dirty="0" sz="1000">
                <a:solidFill>
                  <a:srgbClr val="010202"/>
                </a:solidFill>
                <a:latin typeface="Times New Roman"/>
                <a:cs typeface="Times New Roman"/>
              </a:rPr>
              <a:t>273 </a:t>
            </a:r>
            <a:r>
              <a:rPr dirty="0" sz="1000" spc="-5">
                <a:solidFill>
                  <a:srgbClr val="010202"/>
                </a:solidFill>
                <a:latin typeface="Times New Roman"/>
                <a:cs typeface="Times New Roman"/>
              </a:rPr>
              <a:t>K, </a:t>
            </a:r>
            <a:r>
              <a:rPr dirty="0" sz="1000">
                <a:solidFill>
                  <a:srgbClr val="010202"/>
                </a:solidFill>
                <a:latin typeface="Times New Roman"/>
                <a:cs typeface="Times New Roman"/>
              </a:rPr>
              <a:t>which</a:t>
            </a:r>
            <a:r>
              <a:rPr dirty="0" sz="1000" spc="-155">
                <a:solidFill>
                  <a:srgbClr val="010202"/>
                </a:solidFill>
                <a:latin typeface="Times New Roman"/>
                <a:cs typeface="Times New Roman"/>
              </a:rPr>
              <a:t> </a:t>
            </a:r>
            <a:r>
              <a:rPr dirty="0" sz="1000">
                <a:solidFill>
                  <a:srgbClr val="010202"/>
                </a:solidFill>
                <a:latin typeface="Times New Roman"/>
                <a:cs typeface="Times New Roman"/>
              </a:rPr>
              <a:t>is</a:t>
            </a:r>
            <a:endParaRPr sz="1000">
              <a:latin typeface="Times New Roman"/>
              <a:cs typeface="Times New Roman"/>
            </a:endParaRPr>
          </a:p>
          <a:p>
            <a:pPr algn="just" marL="38100" marR="31750">
              <a:lnSpc>
                <a:spcPct val="100000"/>
              </a:lnSpc>
              <a:spcBef>
                <a:spcPts val="455"/>
              </a:spcBef>
            </a:pPr>
            <a:r>
              <a:rPr dirty="0" sz="1000" spc="-5">
                <a:solidFill>
                  <a:srgbClr val="010202"/>
                </a:solidFill>
                <a:latin typeface="Times New Roman"/>
                <a:cs typeface="Times New Roman"/>
              </a:rPr>
              <a:t>thus the temperature at which solid and liquid water are in equilibrium with one another  at </a:t>
            </a:r>
            <a:r>
              <a:rPr dirty="0" sz="1000">
                <a:solidFill>
                  <a:srgbClr val="010202"/>
                </a:solidFill>
                <a:latin typeface="Times New Roman"/>
                <a:cs typeface="Times New Roman"/>
              </a:rPr>
              <a:t>1 </a:t>
            </a:r>
            <a:r>
              <a:rPr dirty="0" sz="1000" spc="-5">
                <a:solidFill>
                  <a:srgbClr val="010202"/>
                </a:solidFill>
                <a:latin typeface="Times New Roman"/>
                <a:cs typeface="Times New Roman"/>
              </a:rPr>
              <a:t>atm</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pressure.</a:t>
            </a:r>
            <a:endParaRPr sz="1000">
              <a:latin typeface="Times New Roman"/>
              <a:cs typeface="Times New Roman"/>
            </a:endParaRPr>
          </a:p>
          <a:p>
            <a:pPr algn="just" marL="38100" marR="30480" indent="127000">
              <a:lnSpc>
                <a:spcPct val="100000"/>
              </a:lnSpc>
            </a:pPr>
            <a:r>
              <a:rPr dirty="0" sz="1000" spc="-5">
                <a:solidFill>
                  <a:srgbClr val="010202"/>
                </a:solidFill>
                <a:latin typeface="Times New Roman"/>
                <a:cs typeface="Times New Roman"/>
              </a:rPr>
              <a:t>Equilibrium between two phases thus occurs as the result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compromise between  enthalpy considerations and entropy considerations. Equilibrium requires that </a:t>
            </a:r>
            <a:r>
              <a:rPr dirty="0" sz="1000" spc="-5" i="1">
                <a:solidFill>
                  <a:srgbClr val="010202"/>
                </a:solidFill>
                <a:latin typeface="Times New Roman"/>
                <a:cs typeface="Times New Roman"/>
              </a:rPr>
              <a:t>G</a:t>
            </a:r>
            <a:r>
              <a:rPr dirty="0" sz="1000" spc="-5" i="1">
                <a:solidFill>
                  <a:srgbClr val="010202"/>
                </a:solidFill>
                <a:latin typeface="Symbol"/>
                <a:cs typeface="Symbol"/>
              </a:rPr>
              <a:t></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for the  </a:t>
            </a:r>
            <a:r>
              <a:rPr dirty="0" sz="1000">
                <a:solidFill>
                  <a:srgbClr val="010202"/>
                </a:solidFill>
                <a:latin typeface="Times New Roman"/>
                <a:cs typeface="Times New Roman"/>
              </a:rPr>
              <a:t>system have its minimum value at the fixed values of </a:t>
            </a:r>
            <a:r>
              <a:rPr dirty="0" sz="1000" i="1">
                <a:solidFill>
                  <a:srgbClr val="010202"/>
                </a:solidFill>
                <a:latin typeface="Times New Roman"/>
                <a:cs typeface="Times New Roman"/>
              </a:rPr>
              <a:t>P </a:t>
            </a:r>
            <a:r>
              <a:rPr dirty="0" sz="1000">
                <a:solidFill>
                  <a:srgbClr val="010202"/>
                </a:solidFill>
                <a:latin typeface="Times New Roman"/>
                <a:cs typeface="Times New Roman"/>
              </a:rPr>
              <a:t>and </a:t>
            </a:r>
            <a:r>
              <a:rPr dirty="0" sz="1000" spc="-40" i="1">
                <a:solidFill>
                  <a:srgbClr val="010202"/>
                </a:solidFill>
                <a:latin typeface="Times New Roman"/>
                <a:cs typeface="Times New Roman"/>
              </a:rPr>
              <a:t>T, </a:t>
            </a:r>
            <a:r>
              <a:rPr dirty="0" sz="1000" spc="-5">
                <a:solidFill>
                  <a:srgbClr val="010202"/>
                </a:solidFill>
                <a:latin typeface="Times New Roman"/>
                <a:cs typeface="Times New Roman"/>
              </a:rPr>
              <a:t>and Eq. (5.2) shows that  </a:t>
            </a:r>
            <a:r>
              <a:rPr dirty="0" sz="1000">
                <a:solidFill>
                  <a:srgbClr val="010202"/>
                </a:solidFill>
                <a:latin typeface="Times New Roman"/>
                <a:cs typeface="Times New Roman"/>
              </a:rPr>
              <a:t>minimization of </a:t>
            </a:r>
            <a:r>
              <a:rPr dirty="0" sz="1000" spc="-5" i="1">
                <a:solidFill>
                  <a:srgbClr val="010202"/>
                </a:solidFill>
                <a:latin typeface="Times New Roman"/>
                <a:cs typeface="Times New Roman"/>
              </a:rPr>
              <a:t>G</a:t>
            </a:r>
            <a:r>
              <a:rPr dirty="0" sz="1000" spc="-5" i="1">
                <a:solidFill>
                  <a:srgbClr val="010202"/>
                </a:solidFill>
                <a:latin typeface="Symbol"/>
                <a:cs typeface="Symbol"/>
              </a:rPr>
              <a:t></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requires that </a:t>
            </a:r>
            <a:r>
              <a:rPr dirty="0" sz="1000" spc="-5" i="1">
                <a:solidFill>
                  <a:srgbClr val="010202"/>
                </a:solidFill>
                <a:latin typeface="Times New Roman"/>
                <a:cs typeface="Times New Roman"/>
              </a:rPr>
              <a:t>H </a:t>
            </a:r>
            <a:r>
              <a:rPr dirty="0" sz="1000">
                <a:solidFill>
                  <a:srgbClr val="010202"/>
                </a:solidFill>
                <a:latin typeface="Times New Roman"/>
                <a:cs typeface="Times New Roman"/>
              </a:rPr>
              <a:t>be small and </a:t>
            </a:r>
            <a:r>
              <a:rPr dirty="0" sz="1000" i="1">
                <a:solidFill>
                  <a:srgbClr val="010202"/>
                </a:solidFill>
                <a:latin typeface="Times New Roman"/>
                <a:cs typeface="Times New Roman"/>
              </a:rPr>
              <a:t>S </a:t>
            </a:r>
            <a:r>
              <a:rPr dirty="0" sz="1000" spc="-5">
                <a:solidFill>
                  <a:srgbClr val="010202"/>
                </a:solidFill>
                <a:latin typeface="Times New Roman"/>
                <a:cs typeface="Times New Roman"/>
              </a:rPr>
              <a:t>be </a:t>
            </a:r>
            <a:r>
              <a:rPr dirty="0" sz="1000" spc="-10">
                <a:solidFill>
                  <a:srgbClr val="010202"/>
                </a:solidFill>
                <a:latin typeface="Times New Roman"/>
                <a:cs typeface="Times New Roman"/>
              </a:rPr>
              <a:t>large. </a:t>
            </a:r>
            <a:r>
              <a:rPr dirty="0" sz="1000" spc="-5">
                <a:solidFill>
                  <a:srgbClr val="010202"/>
                </a:solidFill>
                <a:latin typeface="Times New Roman"/>
                <a:cs typeface="Times New Roman"/>
              </a:rPr>
              <a:t>Fig. 7.3 shows that, at all  temperatures,</a:t>
            </a:r>
            <a:r>
              <a:rPr dirty="0" sz="1000" spc="100">
                <a:solidFill>
                  <a:srgbClr val="010202"/>
                </a:solidFill>
                <a:latin typeface="Times New Roman"/>
                <a:cs typeface="Times New Roman"/>
              </a:rPr>
              <a:t> </a:t>
            </a:r>
            <a:r>
              <a:rPr dirty="0" sz="1000" i="1">
                <a:solidFill>
                  <a:srgbClr val="010202"/>
                </a:solidFill>
                <a:latin typeface="Times New Roman"/>
                <a:cs typeface="Times New Roman"/>
              </a:rPr>
              <a:t>H</a:t>
            </a:r>
            <a:r>
              <a:rPr dirty="0" baseline="-33333" sz="1125" i="1">
                <a:solidFill>
                  <a:srgbClr val="010202"/>
                </a:solidFill>
                <a:latin typeface="Times New Roman"/>
                <a:cs typeface="Times New Roman"/>
              </a:rPr>
              <a:t>(l)</a:t>
            </a:r>
            <a:r>
              <a:rPr dirty="0" sz="1000" i="1">
                <a:solidFill>
                  <a:srgbClr val="010202"/>
                </a:solidFill>
                <a:latin typeface="Times New Roman"/>
                <a:cs typeface="Times New Roman"/>
              </a:rPr>
              <a:t>&gt;H</a:t>
            </a:r>
            <a:r>
              <a:rPr dirty="0" baseline="-33333" sz="1125" i="1">
                <a:solidFill>
                  <a:srgbClr val="010202"/>
                </a:solidFill>
                <a:latin typeface="Times New Roman"/>
                <a:cs typeface="Times New Roman"/>
              </a:rPr>
              <a:t>(s)</a:t>
            </a:r>
            <a:r>
              <a:rPr dirty="0" sz="1000">
                <a:solidFill>
                  <a:srgbClr val="010202"/>
                </a:solidFill>
                <a:latin typeface="Times New Roman"/>
                <a:cs typeface="Times New Roman"/>
              </a:rPr>
              <a:t>,</a:t>
            </a:r>
            <a:r>
              <a:rPr dirty="0" sz="1000" spc="105">
                <a:solidFill>
                  <a:srgbClr val="010202"/>
                </a:solidFill>
                <a:latin typeface="Times New Roman"/>
                <a:cs typeface="Times New Roman"/>
              </a:rPr>
              <a:t> </a:t>
            </a:r>
            <a:r>
              <a:rPr dirty="0" sz="1000">
                <a:solidFill>
                  <a:srgbClr val="010202"/>
                </a:solidFill>
                <a:latin typeface="Times New Roman"/>
                <a:cs typeface="Times New Roman"/>
              </a:rPr>
              <a:t>and</a:t>
            </a:r>
            <a:r>
              <a:rPr dirty="0" sz="1000" spc="105">
                <a:solidFill>
                  <a:srgbClr val="010202"/>
                </a:solidFill>
                <a:latin typeface="Times New Roman"/>
                <a:cs typeface="Times New Roman"/>
              </a:rPr>
              <a:t> </a:t>
            </a:r>
            <a:r>
              <a:rPr dirty="0" sz="1000">
                <a:solidFill>
                  <a:srgbClr val="010202"/>
                </a:solidFill>
                <a:latin typeface="Times New Roman"/>
                <a:cs typeface="Times New Roman"/>
              </a:rPr>
              <a:t>thus,</a:t>
            </a:r>
            <a:r>
              <a:rPr dirty="0" sz="1000" spc="105">
                <a:solidFill>
                  <a:srgbClr val="010202"/>
                </a:solidFill>
                <a:latin typeface="Times New Roman"/>
                <a:cs typeface="Times New Roman"/>
              </a:rPr>
              <a:t> </a:t>
            </a:r>
            <a:r>
              <a:rPr dirty="0" sz="1000">
                <a:solidFill>
                  <a:srgbClr val="010202"/>
                </a:solidFill>
                <a:latin typeface="Times New Roman"/>
                <a:cs typeface="Times New Roman"/>
              </a:rPr>
              <a:t>from</a:t>
            </a:r>
            <a:r>
              <a:rPr dirty="0" sz="1000" spc="100">
                <a:solidFill>
                  <a:srgbClr val="010202"/>
                </a:solidFill>
                <a:latin typeface="Times New Roman"/>
                <a:cs typeface="Times New Roman"/>
              </a:rPr>
              <a:t> </a:t>
            </a:r>
            <a:r>
              <a:rPr dirty="0" sz="1000">
                <a:solidFill>
                  <a:srgbClr val="010202"/>
                </a:solidFill>
                <a:latin typeface="Times New Roman"/>
                <a:cs typeface="Times New Roman"/>
              </a:rPr>
              <a:t>consideration</a:t>
            </a:r>
            <a:r>
              <a:rPr dirty="0" sz="1000" spc="105">
                <a:solidFill>
                  <a:srgbClr val="010202"/>
                </a:solidFill>
                <a:latin typeface="Times New Roman"/>
                <a:cs typeface="Times New Roman"/>
              </a:rPr>
              <a:t> </a:t>
            </a:r>
            <a:r>
              <a:rPr dirty="0" sz="1000">
                <a:solidFill>
                  <a:srgbClr val="010202"/>
                </a:solidFill>
                <a:latin typeface="Times New Roman"/>
                <a:cs typeface="Times New Roman"/>
              </a:rPr>
              <a:t>of</a:t>
            </a:r>
            <a:r>
              <a:rPr dirty="0" sz="1000" spc="105">
                <a:solidFill>
                  <a:srgbClr val="010202"/>
                </a:solidFill>
                <a:latin typeface="Times New Roman"/>
                <a:cs typeface="Times New Roman"/>
              </a:rPr>
              <a:t> </a:t>
            </a:r>
            <a:r>
              <a:rPr dirty="0" sz="1000">
                <a:solidFill>
                  <a:srgbClr val="010202"/>
                </a:solidFill>
                <a:latin typeface="Times New Roman"/>
                <a:cs typeface="Times New Roman"/>
              </a:rPr>
              <a:t>the</a:t>
            </a:r>
            <a:r>
              <a:rPr dirty="0" sz="1000" spc="100">
                <a:solidFill>
                  <a:srgbClr val="010202"/>
                </a:solidFill>
                <a:latin typeface="Times New Roman"/>
                <a:cs typeface="Times New Roman"/>
              </a:rPr>
              <a:t> </a:t>
            </a:r>
            <a:r>
              <a:rPr dirty="0" sz="1000">
                <a:solidFill>
                  <a:srgbClr val="010202"/>
                </a:solidFill>
                <a:latin typeface="Times New Roman"/>
                <a:cs typeface="Times New Roman"/>
              </a:rPr>
              <a:t>contribution</a:t>
            </a:r>
            <a:r>
              <a:rPr dirty="0" sz="1000" spc="105">
                <a:solidFill>
                  <a:srgbClr val="010202"/>
                </a:solidFill>
                <a:latin typeface="Times New Roman"/>
                <a:cs typeface="Times New Roman"/>
              </a:rPr>
              <a:t> </a:t>
            </a:r>
            <a:r>
              <a:rPr dirty="0" sz="1000">
                <a:solidFill>
                  <a:srgbClr val="010202"/>
                </a:solidFill>
                <a:latin typeface="Times New Roman"/>
                <a:cs typeface="Times New Roman"/>
              </a:rPr>
              <a:t>of</a:t>
            </a:r>
            <a:r>
              <a:rPr dirty="0" sz="1000" spc="105">
                <a:solidFill>
                  <a:srgbClr val="010202"/>
                </a:solidFill>
                <a:latin typeface="Times New Roman"/>
                <a:cs typeface="Times New Roman"/>
              </a:rPr>
              <a:t> </a:t>
            </a:r>
            <a:r>
              <a:rPr dirty="0" sz="1000">
                <a:solidFill>
                  <a:srgbClr val="010202"/>
                </a:solidFill>
                <a:latin typeface="Times New Roman"/>
                <a:cs typeface="Times New Roman"/>
              </a:rPr>
              <a:t>enthalpy</a:t>
            </a:r>
            <a:r>
              <a:rPr dirty="0" sz="1000" spc="105">
                <a:solidFill>
                  <a:srgbClr val="010202"/>
                </a:solidFill>
                <a:latin typeface="Times New Roman"/>
                <a:cs typeface="Times New Roman"/>
              </a:rPr>
              <a:t> </a:t>
            </a:r>
            <a:r>
              <a:rPr dirty="0" sz="1000">
                <a:solidFill>
                  <a:srgbClr val="010202"/>
                </a:solidFill>
                <a:latin typeface="Times New Roman"/>
                <a:cs typeface="Times New Roman"/>
              </a:rPr>
              <a:t>to</a:t>
            </a:r>
            <a:endParaRPr sz="1000">
              <a:latin typeface="Times New Roman"/>
              <a:cs typeface="Times New Roman"/>
            </a:endParaRPr>
          </a:p>
          <a:p>
            <a:pPr algn="just" marL="38100" marR="33020">
              <a:lnSpc>
                <a:spcPct val="100000"/>
              </a:lnSpc>
              <a:spcBef>
                <a:spcPts val="370"/>
              </a:spcBef>
            </a:pPr>
            <a:r>
              <a:rPr dirty="0" sz="1000">
                <a:solidFill>
                  <a:srgbClr val="010202"/>
                </a:solidFill>
                <a:latin typeface="Times New Roman"/>
                <a:cs typeface="Times New Roman"/>
              </a:rPr>
              <a:t>the Gibbs free </a:t>
            </a:r>
            <a:r>
              <a:rPr dirty="0" sz="1000" spc="-15">
                <a:solidFill>
                  <a:srgbClr val="010202"/>
                </a:solidFill>
                <a:latin typeface="Times New Roman"/>
                <a:cs typeface="Times New Roman"/>
              </a:rPr>
              <a:t>energy, </a:t>
            </a:r>
            <a:r>
              <a:rPr dirty="0" sz="1000">
                <a:solidFill>
                  <a:srgbClr val="010202"/>
                </a:solidFill>
                <a:latin typeface="Times New Roman"/>
                <a:cs typeface="Times New Roman"/>
              </a:rPr>
              <a:t>and in the absence of any other consideration, it would seem </a:t>
            </a:r>
            <a:r>
              <a:rPr dirty="0" sz="1000" spc="-5">
                <a:solidFill>
                  <a:srgbClr val="010202"/>
                </a:solidFill>
                <a:latin typeface="Times New Roman"/>
                <a:cs typeface="Times New Roman"/>
              </a:rPr>
              <a:t>that  the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solid</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would</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always</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be</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stable</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with</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respect</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to</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liquid.</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However</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Fig</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7.4</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shows</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that,</a:t>
            </a:r>
            <a:endParaRPr sz="1000">
              <a:latin typeface="Times New Roman"/>
              <a:cs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Edited with https://pdfresizer.com</dc:creator>
  <dcterms:created xsi:type="dcterms:W3CDTF">2019-11-27T17:48:22Z</dcterms:created>
  <dcterms:modified xsi:type="dcterms:W3CDTF">2019-11-27T17:48:22Z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2019-11-27T00:00:00Z</vt:filetime>
  </property>
  <property fmtid="{D5CDD505-2E9C-101B-9397-08002B2CF9AE}" pid="3" name="Creator">
    <vt:lpwstr>Edited with https://pdfresizer.com</vt:lpwstr>
  </property>
  <property fmtid="{D5CDD505-2E9C-101B-9397-08002B2CF9AE}" pid="4" name="LastSaved">
    <vt:filetime>2019-11-27T00:00:00Z</vt:filetime>
  </property>
</Properties>
</file>